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sldIdLst>
    <p:sldId id="284" r:id="rId2"/>
    <p:sldId id="329" r:id="rId3"/>
    <p:sldId id="285" r:id="rId4"/>
    <p:sldId id="315" r:id="rId5"/>
    <p:sldId id="321" r:id="rId6"/>
    <p:sldId id="316" r:id="rId7"/>
    <p:sldId id="289" r:id="rId8"/>
    <p:sldId id="335" r:id="rId9"/>
    <p:sldId id="292" r:id="rId10"/>
    <p:sldId id="293" r:id="rId11"/>
    <p:sldId id="332" r:id="rId12"/>
    <p:sldId id="334" r:id="rId13"/>
    <p:sldId id="333" r:id="rId14"/>
    <p:sldId id="295" r:id="rId15"/>
    <p:sldId id="324" r:id="rId16"/>
    <p:sldId id="298" r:id="rId17"/>
    <p:sldId id="313" r:id="rId18"/>
    <p:sldId id="336" r:id="rId19"/>
    <p:sldId id="337" r:id="rId20"/>
    <p:sldId id="305" r:id="rId21"/>
    <p:sldId id="306" r:id="rId22"/>
    <p:sldId id="326" r:id="rId23"/>
    <p:sldId id="328" r:id="rId24"/>
    <p:sldId id="327" r:id="rId25"/>
    <p:sldId id="325" r:id="rId26"/>
  </p:sldIdLst>
  <p:sldSz cx="9144000" cy="6858000" type="screen4x3"/>
  <p:notesSz cx="7077075" cy="9363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221"/>
    <a:srgbClr val="112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OneDrive\Mayan%20Capital%20Fund\PIPE%20LINE\DRINKSRUNNERS\pf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oja%20de%20c&#225;lculo%20en%20Presentaci&#243;n%20Werner%20Abril%20V%202%20(2)%20(S&#243;lo%20lectura)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OneDrive\Mayan%20Capital%20Fund\PIPE%20LINE\DRINKSRUNNERS\pf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Microsoft\Windows\INetCache\Content.Outlook\RY1TAPTT\Plantilla%20para%20plan%20financier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Destino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893694310829325"/>
          <c:w val="0.99614833123347746"/>
          <c:h val="0.63825354907033793"/>
        </c:manualLayout>
      </c:layout>
      <c:ofPieChart>
        <c:ofPieType val="bar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Desarrollo y Venta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11-4710-80D0-5DC6C3199AC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11-4710-80D0-5DC6C3199AC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11-4710-80D0-5DC6C3199AC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11-4710-80D0-5DC6C3199AC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11-4710-80D0-5DC6C3199AC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11-4710-80D0-5DC6C3199AC5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8BC-4B93-BDD5-D929B60D7B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Desarrollo</c:v>
                </c:pt>
                <c:pt idx="1">
                  <c:v>Marketing</c:v>
                </c:pt>
                <c:pt idx="2">
                  <c:v>Operativos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0.25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8-4AE0-A7DF-37A3E88AA7A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62309201282126"/>
          <c:y val="4.3731928034025307E-2"/>
          <c:w val="0.77557008917541737"/>
          <c:h val="0.83153562701214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Anuales!$J$35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8.726153381040885E-3"/>
                  <c:y val="-4.3214929512301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59-4BA3-AB2E-49C70F4BD9B6}"/>
                </c:ext>
              </c:extLst>
            </c:dLbl>
            <c:dLbl>
              <c:idx val="1"/>
              <c:layout>
                <c:manualLayout>
                  <c:x val="1.4543588968400944E-3"/>
                  <c:y val="-1.4776717833238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9-4BA3-AB2E-49C70F4BD9B6}"/>
                </c:ext>
              </c:extLst>
            </c:dLbl>
            <c:dLbl>
              <c:idx val="2"/>
              <c:layout>
                <c:manualLayout>
                  <c:x val="2.0361024555762067E-2"/>
                  <c:y val="-1.4776717833238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59-4BA3-AB2E-49C70F4BD9B6}"/>
                </c:ext>
              </c:extLst>
            </c:dLbl>
            <c:dLbl>
              <c:idx val="3"/>
              <c:layout>
                <c:manualLayout>
                  <c:x val="1.1634871174721182E-2"/>
                  <c:y val="-3.5687167597254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59-4BA3-AB2E-49C70F4BD9B6}"/>
                </c:ext>
              </c:extLst>
            </c:dLbl>
            <c:dLbl>
              <c:idx val="4"/>
              <c:layout>
                <c:manualLayout>
                  <c:x val="1.454358896840041E-3"/>
                  <c:y val="-1.1291642872568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59-4BA3-AB2E-49C70F4B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Anuales!$K$34:$M$34</c:f>
              <c:strCache>
                <c:ptCount val="3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</c:strCache>
            </c:strRef>
          </c:cat>
          <c:val>
            <c:numRef>
              <c:f>Anuales!$K$35:$M$35</c:f>
              <c:numCache>
                <c:formatCode>_("$"* #,##0_);_("$"* \(#,##0\);_("$"* "-"??_);_(@_)</c:formatCode>
                <c:ptCount val="3"/>
                <c:pt idx="0">
                  <c:v>2007430</c:v>
                </c:pt>
                <c:pt idx="1">
                  <c:v>10812862</c:v>
                </c:pt>
                <c:pt idx="2">
                  <c:v>30869387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9-4BA3-AB2E-49C70F4BD9B6}"/>
            </c:ext>
          </c:extLst>
        </c:ser>
        <c:ser>
          <c:idx val="1"/>
          <c:order val="1"/>
          <c:tx>
            <c:strRef>
              <c:f>Anuales!$J$36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3.3450254627323393E-2"/>
                  <c:y val="6.1337319307781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59-4BA3-AB2E-49C70F4BD9B6}"/>
                </c:ext>
              </c:extLst>
            </c:dLbl>
            <c:dLbl>
              <c:idx val="1"/>
              <c:layout>
                <c:manualLayout>
                  <c:x val="2.472410124628251E-2"/>
                  <c:y val="9.61880689144759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59-4BA3-AB2E-49C70F4BD9B6}"/>
                </c:ext>
              </c:extLst>
            </c:dLbl>
            <c:dLbl>
              <c:idx val="2"/>
              <c:layout>
                <c:manualLayout>
                  <c:x val="2.9087177936802953E-2"/>
                  <c:y val="-7.0537917203949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59-4BA3-AB2E-49C70F4BD9B6}"/>
                </c:ext>
              </c:extLst>
            </c:dLbl>
            <c:dLbl>
              <c:idx val="3"/>
              <c:layout>
                <c:manualLayout>
                  <c:x val="3.490461352416354E-2"/>
                  <c:y val="-4.614239247926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59-4BA3-AB2E-49C70F4BD9B6}"/>
                </c:ext>
              </c:extLst>
            </c:dLbl>
            <c:dLbl>
              <c:idx val="4"/>
              <c:layout>
                <c:manualLayout>
                  <c:x val="3.490461352416354E-2"/>
                  <c:y val="-3.2202092636585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59-4BA3-AB2E-49C70F4B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Anuales!$K$34:$M$34</c:f>
              <c:strCache>
                <c:ptCount val="3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</c:strCache>
            </c:strRef>
          </c:cat>
          <c:val>
            <c:numRef>
              <c:f>Anuales!$K$36:$M$36</c:f>
              <c:numCache>
                <c:formatCode>_("$"* #,##0_);_("$"* \(#,##0\);_("$"* "-"??_);_(@_)</c:formatCode>
                <c:ptCount val="3"/>
                <c:pt idx="0">
                  <c:v>4167154</c:v>
                </c:pt>
                <c:pt idx="1">
                  <c:v>7833351</c:v>
                </c:pt>
                <c:pt idx="2">
                  <c:v>15650956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59-4BA3-AB2E-49C70F4BD9B6}"/>
            </c:ext>
          </c:extLst>
        </c:ser>
        <c:ser>
          <c:idx val="2"/>
          <c:order val="2"/>
          <c:tx>
            <c:strRef>
              <c:f>Anuales!$J$37</c:f>
              <c:strCache>
                <c:ptCount val="1"/>
                <c:pt idx="0">
                  <c:v>Utilidad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45230676208177E-2"/>
                  <c:y val="3.8703541138016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959-4BA3-AB2E-49C70F4BD9B6}"/>
                </c:ext>
              </c:extLst>
            </c:dLbl>
            <c:dLbl>
              <c:idx val="1"/>
              <c:layout>
                <c:manualLayout>
                  <c:x val="2.3269742349442363E-2"/>
                  <c:y val="-2.39825296210790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59-4BA3-AB2E-49C70F4BD9B6}"/>
                </c:ext>
              </c:extLst>
            </c:dLbl>
            <c:dLbl>
              <c:idx val="2"/>
              <c:layout>
                <c:manualLayout>
                  <c:x val="3.7813331317843625E-2"/>
                  <c:y val="-1.4776717833238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59-4BA3-AB2E-49C70F4BD9B6}"/>
                </c:ext>
              </c:extLst>
            </c:dLbl>
            <c:dLbl>
              <c:idx val="3"/>
              <c:layout>
                <c:manualLayout>
                  <c:x val="1.4543588968401477E-2"/>
                  <c:y val="-1.4776717833238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59-4BA3-AB2E-49C70F4BD9B6}"/>
                </c:ext>
              </c:extLst>
            </c:dLbl>
            <c:dLbl>
              <c:idx val="4"/>
              <c:layout>
                <c:manualLayout>
                  <c:x val="2.6178460143122445E-2"/>
                  <c:y val="-1.8261792793907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59-4BA3-AB2E-49C70F4B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Anuales!$K$34:$M$34</c:f>
              <c:strCache>
                <c:ptCount val="3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</c:strCache>
            </c:strRef>
          </c:cat>
          <c:val>
            <c:numRef>
              <c:f>Anuales!$K$37:$M$37</c:f>
              <c:numCache>
                <c:formatCode>_("$"* #,##0_);_("$"* \(#,##0\);_("$"* "-"??_);_(@_)</c:formatCode>
                <c:ptCount val="3"/>
                <c:pt idx="0">
                  <c:v>-2159724</c:v>
                </c:pt>
                <c:pt idx="1">
                  <c:v>2979511</c:v>
                </c:pt>
                <c:pt idx="2">
                  <c:v>15218431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9-4BA3-AB2E-49C70F4BD9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1950536"/>
        <c:axId val="1"/>
      </c:barChart>
      <c:catAx>
        <c:axId val="66195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66195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427155514482324E-2"/>
          <c:y val="0.37534778715576994"/>
          <c:w val="0.12943496439111032"/>
          <c:h val="0.290085016619965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51153320488969"/>
          <c:y val="0.16272133784076903"/>
          <c:w val="0.60118168389955684"/>
          <c:h val="0.70575980349539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'[Hoja de cálculo en Presentación Werner Abril V 2 (2) (Sólo lectura)]Sheet1'!$F$11</c:f>
              <c:strCache>
                <c:ptCount val="1"/>
                <c:pt idx="0">
                  <c:v>Ventas</c:v>
                </c:pt>
              </c:strCache>
            </c:strRef>
          </c:tx>
          <c:invertIfNegative val="0"/>
          <c:val>
            <c:numRef>
              <c:f>'[Hoja de cálculo en Presentación Werner Abril V 2 (2) (Sólo lectura)]Sheet1'!$G$11:$K$11</c:f>
              <c:numCache>
                <c:formatCode>General</c:formatCode>
                <c:ptCount val="5"/>
                <c:pt idx="0">
                  <c:v>32.85</c:v>
                </c:pt>
                <c:pt idx="1">
                  <c:v>38.4</c:v>
                </c:pt>
                <c:pt idx="2">
                  <c:v>44.85</c:v>
                </c:pt>
                <c:pt idx="3">
                  <c:v>50.4</c:v>
                </c:pt>
                <c:pt idx="4">
                  <c:v>54.15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D-4AD6-B96F-29359EBBCC48}"/>
            </c:ext>
          </c:extLst>
        </c:ser>
        <c:ser>
          <c:idx val="1"/>
          <c:order val="1"/>
          <c:tx>
            <c:strRef>
              <c:f>'[Hoja de cálculo en Presentación Werner Abril V 2 (2) (Sólo lectura)]Sheet1'!$F$12</c:f>
              <c:strCache>
                <c:ptCount val="1"/>
                <c:pt idx="0">
                  <c:v>Costo</c:v>
                </c:pt>
              </c:strCache>
            </c:strRef>
          </c:tx>
          <c:invertIfNegative val="0"/>
          <c:val>
            <c:numRef>
              <c:f>'[Hoja de cálculo en Presentación Werner Abril V 2 (2) (Sólo lectura)]Sheet1'!$G$12:$K$12</c:f>
              <c:numCache>
                <c:formatCode>General</c:formatCode>
                <c:ptCount val="5"/>
                <c:pt idx="0">
                  <c:v>14.21</c:v>
                </c:pt>
                <c:pt idx="1">
                  <c:v>16.600000000000001</c:v>
                </c:pt>
                <c:pt idx="2">
                  <c:v>19.8</c:v>
                </c:pt>
                <c:pt idx="3">
                  <c:v>22.19</c:v>
                </c:pt>
                <c:pt idx="4">
                  <c:v>22.45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D-4AD6-B96F-29359EBBCC48}"/>
            </c:ext>
          </c:extLst>
        </c:ser>
        <c:ser>
          <c:idx val="2"/>
          <c:order val="2"/>
          <c:tx>
            <c:strRef>
              <c:f>'[Hoja de cálculo en Presentación Werner Abril V 2 (2) (Sólo lectura)]Sheet1'!$F$13</c:f>
              <c:strCache>
                <c:ptCount val="1"/>
                <c:pt idx="0">
                  <c:v>Utilidad</c:v>
                </c:pt>
              </c:strCache>
            </c:strRef>
          </c:tx>
          <c:invertIfNegative val="0"/>
          <c:val>
            <c:numRef>
              <c:f>'[Hoja de cálculo en Presentación Werner Abril V 2 (2) (Sólo lectura)]Sheet1'!$G$13:$K$13</c:f>
              <c:numCache>
                <c:formatCode>General</c:formatCode>
                <c:ptCount val="5"/>
                <c:pt idx="0">
                  <c:v>18.64</c:v>
                </c:pt>
                <c:pt idx="1">
                  <c:v>21.799999999999986</c:v>
                </c:pt>
                <c:pt idx="2">
                  <c:v>25.05</c:v>
                </c:pt>
                <c:pt idx="3">
                  <c:v>28.209999999999987</c:v>
                </c:pt>
                <c:pt idx="4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D-4AD6-B96F-29359EBB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9608872"/>
        <c:axId val="191477096"/>
      </c:barChart>
      <c:catAx>
        <c:axId val="17960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91477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477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r>
                  <a:rPr lang="es-MX" sz="1400" b="0">
                    <a:latin typeface="Arial" pitchFamily="34" charset="0"/>
                    <a:cs typeface="Arial" pitchFamily="34" charset="0"/>
                  </a:rPr>
                  <a:t>M  Pesos</a:t>
                </a:r>
              </a:p>
            </c:rich>
          </c:tx>
          <c:layout>
            <c:manualLayout>
              <c:xMode val="edge"/>
              <c:yMode val="edge"/>
              <c:x val="1.1986274544189825E-2"/>
              <c:y val="0.431952371807184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79608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17867656749102"/>
          <c:y val="0.42003549979981425"/>
          <c:w val="0.15301311166839182"/>
          <c:h val="0.30952359003905167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62309201282126"/>
          <c:y val="4.3731928034025307E-2"/>
          <c:w val="0.77557008917541737"/>
          <c:h val="0.83153562701214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Anuales!$J$35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8.726153381040885E-3"/>
                  <c:y val="-4.3214929512301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4C-4F15-A3A3-CCD71E90A41B}"/>
                </c:ext>
              </c:extLst>
            </c:dLbl>
            <c:dLbl>
              <c:idx val="1"/>
              <c:layout>
                <c:manualLayout>
                  <c:x val="1.4543588968400944E-3"/>
                  <c:y val="-1.4776717833238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4C-4F15-A3A3-CCD71E90A41B}"/>
                </c:ext>
              </c:extLst>
            </c:dLbl>
            <c:dLbl>
              <c:idx val="2"/>
              <c:layout>
                <c:manualLayout>
                  <c:x val="2.0361024555762067E-2"/>
                  <c:y val="-1.4776717833238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4C-4F15-A3A3-CCD71E90A41B}"/>
                </c:ext>
              </c:extLst>
            </c:dLbl>
            <c:dLbl>
              <c:idx val="3"/>
              <c:layout>
                <c:manualLayout>
                  <c:x val="1.1634871174721182E-2"/>
                  <c:y val="-3.5687167597254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C-4F15-A3A3-CCD71E90A41B}"/>
                </c:ext>
              </c:extLst>
            </c:dLbl>
            <c:dLbl>
              <c:idx val="4"/>
              <c:layout>
                <c:manualLayout>
                  <c:x val="1.454358896840041E-3"/>
                  <c:y val="-1.1291642872568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C-4F15-A3A3-CCD71E90A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Anuales!$K$34:$M$34</c:f>
              <c:strCache>
                <c:ptCount val="3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</c:strCache>
            </c:strRef>
          </c:cat>
          <c:val>
            <c:numRef>
              <c:f>Anuales!$K$35:$M$35</c:f>
              <c:numCache>
                <c:formatCode>_("$"* #,##0_);_("$"* \(#,##0\);_("$"* "-"??_);_(@_)</c:formatCode>
                <c:ptCount val="3"/>
                <c:pt idx="0">
                  <c:v>2007430</c:v>
                </c:pt>
                <c:pt idx="1">
                  <c:v>10812862</c:v>
                </c:pt>
                <c:pt idx="2">
                  <c:v>30869387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4C-4F15-A3A3-CCD71E90A41B}"/>
            </c:ext>
          </c:extLst>
        </c:ser>
        <c:ser>
          <c:idx val="1"/>
          <c:order val="1"/>
          <c:tx>
            <c:strRef>
              <c:f>Anuales!$J$36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3.3450254627323393E-2"/>
                  <c:y val="6.1337319307781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4C-4F15-A3A3-CCD71E90A41B}"/>
                </c:ext>
              </c:extLst>
            </c:dLbl>
            <c:dLbl>
              <c:idx val="1"/>
              <c:layout>
                <c:manualLayout>
                  <c:x val="2.472410124628251E-2"/>
                  <c:y val="9.61880689144759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4C-4F15-A3A3-CCD71E90A41B}"/>
                </c:ext>
              </c:extLst>
            </c:dLbl>
            <c:dLbl>
              <c:idx val="2"/>
              <c:layout>
                <c:manualLayout>
                  <c:x val="2.9087177936802953E-2"/>
                  <c:y val="-7.0537917203949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4C-4F15-A3A3-CCD71E90A41B}"/>
                </c:ext>
              </c:extLst>
            </c:dLbl>
            <c:dLbl>
              <c:idx val="3"/>
              <c:layout>
                <c:manualLayout>
                  <c:x val="3.490461352416354E-2"/>
                  <c:y val="-4.614239247926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4C-4F15-A3A3-CCD71E90A41B}"/>
                </c:ext>
              </c:extLst>
            </c:dLbl>
            <c:dLbl>
              <c:idx val="4"/>
              <c:layout>
                <c:manualLayout>
                  <c:x val="3.490461352416354E-2"/>
                  <c:y val="-3.2202092636585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4C-4F15-A3A3-CCD71E90A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Anuales!$K$34:$M$34</c:f>
              <c:strCache>
                <c:ptCount val="3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</c:strCache>
            </c:strRef>
          </c:cat>
          <c:val>
            <c:numRef>
              <c:f>Anuales!$K$36:$M$36</c:f>
              <c:numCache>
                <c:formatCode>_("$"* #,##0_);_("$"* \(#,##0\);_("$"* "-"??_);_(@_)</c:formatCode>
                <c:ptCount val="3"/>
                <c:pt idx="0">
                  <c:v>4167154</c:v>
                </c:pt>
                <c:pt idx="1">
                  <c:v>7833351</c:v>
                </c:pt>
                <c:pt idx="2">
                  <c:v>15650956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4C-4F15-A3A3-CCD71E90A41B}"/>
            </c:ext>
          </c:extLst>
        </c:ser>
        <c:ser>
          <c:idx val="2"/>
          <c:order val="2"/>
          <c:tx>
            <c:strRef>
              <c:f>Anuales!$J$37</c:f>
              <c:strCache>
                <c:ptCount val="1"/>
                <c:pt idx="0">
                  <c:v>Utilidad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45230676208177E-2"/>
                  <c:y val="3.8703541138016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4C-4F15-A3A3-CCD71E90A41B}"/>
                </c:ext>
              </c:extLst>
            </c:dLbl>
            <c:dLbl>
              <c:idx val="1"/>
              <c:layout>
                <c:manualLayout>
                  <c:x val="2.3269742349442363E-2"/>
                  <c:y val="-2.39825296210790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4C-4F15-A3A3-CCD71E90A41B}"/>
                </c:ext>
              </c:extLst>
            </c:dLbl>
            <c:dLbl>
              <c:idx val="2"/>
              <c:layout>
                <c:manualLayout>
                  <c:x val="3.7813331317843625E-2"/>
                  <c:y val="-1.4776717833238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4C-4F15-A3A3-CCD71E90A41B}"/>
                </c:ext>
              </c:extLst>
            </c:dLbl>
            <c:dLbl>
              <c:idx val="3"/>
              <c:layout>
                <c:manualLayout>
                  <c:x val="1.4543588968401477E-2"/>
                  <c:y val="-1.4776717833238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4C-4F15-A3A3-CCD71E90A41B}"/>
                </c:ext>
              </c:extLst>
            </c:dLbl>
            <c:dLbl>
              <c:idx val="4"/>
              <c:layout>
                <c:manualLayout>
                  <c:x val="2.6178460143122445E-2"/>
                  <c:y val="-1.8261792793907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4C-4F15-A3A3-CCD71E90A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Anuales!$K$34:$M$34</c:f>
              <c:strCache>
                <c:ptCount val="3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</c:strCache>
            </c:strRef>
          </c:cat>
          <c:val>
            <c:numRef>
              <c:f>Anuales!$K$37:$M$37</c:f>
              <c:numCache>
                <c:formatCode>_("$"* #,##0_);_("$"* \(#,##0\);_("$"* "-"??_);_(@_)</c:formatCode>
                <c:ptCount val="3"/>
                <c:pt idx="0">
                  <c:v>-2159724</c:v>
                </c:pt>
                <c:pt idx="1">
                  <c:v>2979511</c:v>
                </c:pt>
                <c:pt idx="2">
                  <c:v>15218431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4C-4F15-A3A3-CCD71E90A4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1950536"/>
        <c:axId val="1"/>
      </c:barChart>
      <c:catAx>
        <c:axId val="66195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66195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90232205002767E-2"/>
          <c:y val="9.6541790302216351E-2"/>
          <c:w val="0.12943496439111032"/>
          <c:h val="0.290085016619965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75" b="1" i="0" u="none" strike="noStrike" baseline="0">
                <a:solidFill>
                  <a:srgbClr val="3366FF"/>
                </a:solidFill>
                <a:latin typeface="Arial Narrow"/>
                <a:ea typeface="Arial Narrow"/>
                <a:cs typeface="Arial Narrow"/>
              </a:defRPr>
            </a:pPr>
            <a:r>
              <a:rPr lang="es-MX"/>
              <a:t>RENTABILIDAD ECONÓMICA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1904761904761904E-2"/>
          <c:y val="3.8305709023941036E-3"/>
          <c:w val="0.96334945631796021"/>
          <c:h val="0.93269906178854711"/>
        </c:manualLayout>
      </c:layout>
      <c:line3DChart>
        <c:grouping val="standard"/>
        <c:varyColors val="0"/>
        <c:ser>
          <c:idx val="0"/>
          <c:order val="0"/>
          <c:tx>
            <c:strRef>
              <c:f>Ratios!$A$6</c:f>
              <c:strCache>
                <c:ptCount val="1"/>
                <c:pt idx="0">
                  <c:v>Rentabilidad financiera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dLbls>
            <c:dLbl>
              <c:idx val="1"/>
              <c:layout>
                <c:manualLayout>
                  <c:x val="4.2857142857142816E-2"/>
                  <c:y val="-2.5782688766114181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B7-4ABA-8D37-B6B9CC93CF82}"/>
                </c:ext>
              </c:extLst>
            </c:dLbl>
            <c:dLbl>
              <c:idx val="2"/>
              <c:layout>
                <c:manualLayout>
                  <c:x val="-1.4285714285714285E-2"/>
                  <c:y val="5.1565377532228361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7-4ABA-8D37-B6B9CC93CF82}"/>
                </c:ext>
              </c:extLst>
            </c:dLbl>
            <c:dLbl>
              <c:idx val="3"/>
              <c:layout>
                <c:manualLayout>
                  <c:x val="2.8571428571428484E-2"/>
                  <c:y val="-1.1049723756906112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B7-4ABA-8D37-B6B9CC93CF82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Ratios!$B$5:$F$5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Ratios!$B$31:$F$31</c:f>
              <c:numCache>
                <c:formatCode>0.00</c:formatCode>
                <c:ptCount val="5"/>
                <c:pt idx="0">
                  <c:v>9.9447376185097438E-3</c:v>
                </c:pt>
                <c:pt idx="1">
                  <c:v>0.36098052877107761</c:v>
                </c:pt>
                <c:pt idx="2">
                  <c:v>0.24160853139966121</c:v>
                </c:pt>
                <c:pt idx="3">
                  <c:v>0.34314088917804059</c:v>
                </c:pt>
                <c:pt idx="4">
                  <c:v>0.21277428594581715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B7-4ABA-8D37-B6B9CC93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362056"/>
        <c:axId val="1"/>
        <c:axId val="2"/>
      </c:line3DChart>
      <c:catAx>
        <c:axId val="47436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74362056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E1FC1-A918-46BA-A052-4F7A25EB7A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E54020F-0E12-41AB-9300-1ACF554EAEB2}">
      <dgm:prSet phldrT="[Texto]" custT="1"/>
      <dgm:spPr/>
      <dgm:t>
        <a:bodyPr/>
        <a:lstStyle/>
        <a:p>
          <a:r>
            <a:rPr lang="es-MX" sz="1100" dirty="0">
              <a:latin typeface="Arial" pitchFamily="34" charset="0"/>
              <a:cs typeface="Arial" pitchFamily="34" charset="0"/>
            </a:rPr>
            <a:t>Consejo de Administración</a:t>
          </a:r>
        </a:p>
      </dgm:t>
    </dgm:pt>
    <dgm:pt modelId="{B763E05E-7CAE-4503-A2C4-7A1835205BBB}" type="parTrans" cxnId="{BF87FDF6-D963-4679-A7CD-17042129FB54}">
      <dgm:prSet/>
      <dgm:spPr/>
      <dgm:t>
        <a:bodyPr/>
        <a:lstStyle/>
        <a:p>
          <a:endParaRPr lang="es-MX" sz="1600"/>
        </a:p>
      </dgm:t>
    </dgm:pt>
    <dgm:pt modelId="{46DB2535-133A-4487-8FBE-F836D4890624}" type="sibTrans" cxnId="{BF87FDF6-D963-4679-A7CD-17042129FB54}">
      <dgm:prSet/>
      <dgm:spPr/>
      <dgm:t>
        <a:bodyPr/>
        <a:lstStyle/>
        <a:p>
          <a:endParaRPr lang="es-MX" sz="1600"/>
        </a:p>
      </dgm:t>
    </dgm:pt>
    <dgm:pt modelId="{E9310B4B-61D0-4B54-835E-71464A7FFB68}">
      <dgm:prSet phldrT="[Texto]" custT="1"/>
      <dgm:spPr/>
      <dgm:t>
        <a:bodyPr/>
        <a:lstStyle/>
        <a:p>
          <a:r>
            <a:rPr lang="es-MX" sz="11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r>
            <a:rPr lang="es-MX" sz="1100" dirty="0">
              <a:latin typeface="Arial" pitchFamily="34" charset="0"/>
              <a:cs typeface="Arial" pitchFamily="34" charset="0"/>
            </a:rPr>
            <a:t>Director de Operaciones</a:t>
          </a:r>
        </a:p>
      </dgm:t>
    </dgm:pt>
    <dgm:pt modelId="{D401D893-7A17-4C91-A638-44D468A04D4D}" type="parTrans" cxnId="{4CADDD87-C043-4B00-B67F-5F2DC11583FF}">
      <dgm:prSet/>
      <dgm:spPr/>
      <dgm:t>
        <a:bodyPr/>
        <a:lstStyle/>
        <a:p>
          <a:endParaRPr lang="es-MX" sz="1600"/>
        </a:p>
      </dgm:t>
    </dgm:pt>
    <dgm:pt modelId="{F7D3A1F1-3049-479E-BED7-EF9C610063B6}" type="sibTrans" cxnId="{4CADDD87-C043-4B00-B67F-5F2DC11583FF}">
      <dgm:prSet/>
      <dgm:spPr/>
      <dgm:t>
        <a:bodyPr/>
        <a:lstStyle/>
        <a:p>
          <a:endParaRPr lang="es-MX" sz="1600"/>
        </a:p>
      </dgm:t>
    </dgm:pt>
    <dgm:pt modelId="{09623FD1-23E6-4A37-B35A-B1D9C7C6AAE0}">
      <dgm:prSet phldrT="[Texto]" custT="1"/>
      <dgm:spPr/>
      <dgm:t>
        <a:bodyPr/>
        <a:lstStyle/>
        <a:p>
          <a:r>
            <a:rPr lang="es-MX" sz="11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r>
            <a:rPr lang="es-MX" sz="1100" dirty="0">
              <a:latin typeface="Arial" pitchFamily="34" charset="0"/>
              <a:cs typeface="Arial" pitchFamily="34" charset="0"/>
            </a:rPr>
            <a:t>Producción</a:t>
          </a:r>
        </a:p>
      </dgm:t>
    </dgm:pt>
    <dgm:pt modelId="{D28BCCB9-17D4-4737-A616-6F3D7640FCD6}" type="parTrans" cxnId="{0F6C5680-1DFF-4F73-956C-DDF3ADCC4A21}">
      <dgm:prSet/>
      <dgm:spPr/>
      <dgm:t>
        <a:bodyPr/>
        <a:lstStyle/>
        <a:p>
          <a:endParaRPr lang="es-MX" sz="1600"/>
        </a:p>
      </dgm:t>
    </dgm:pt>
    <dgm:pt modelId="{6EC83137-0888-4D89-ABB2-08B23D403614}" type="sibTrans" cxnId="{0F6C5680-1DFF-4F73-956C-DDF3ADCC4A21}">
      <dgm:prSet/>
      <dgm:spPr/>
      <dgm:t>
        <a:bodyPr/>
        <a:lstStyle/>
        <a:p>
          <a:endParaRPr lang="es-MX" sz="1600"/>
        </a:p>
      </dgm:t>
    </dgm:pt>
    <dgm:pt modelId="{B3DFB02F-F022-45DB-A80E-685858AC2E43}">
      <dgm:prSet phldrT="[Texto]" custT="1"/>
      <dgm:spPr/>
      <dgm:t>
        <a:bodyPr/>
        <a:lstStyle/>
        <a:p>
          <a:r>
            <a:rPr lang="es-MX" sz="11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r>
            <a:rPr lang="es-MX" sz="1100" dirty="0">
              <a:latin typeface="Arial" pitchFamily="34" charset="0"/>
              <a:cs typeface="Arial" pitchFamily="34" charset="0"/>
            </a:rPr>
            <a:t>Programación</a:t>
          </a:r>
        </a:p>
      </dgm:t>
    </dgm:pt>
    <dgm:pt modelId="{5560F586-4364-4DDF-8970-0A3D4047A676}" type="parTrans" cxnId="{1CB36A8E-A495-4813-B40E-6F4EAE867BE8}">
      <dgm:prSet/>
      <dgm:spPr/>
      <dgm:t>
        <a:bodyPr/>
        <a:lstStyle/>
        <a:p>
          <a:endParaRPr lang="es-MX" sz="1600"/>
        </a:p>
      </dgm:t>
    </dgm:pt>
    <dgm:pt modelId="{C8D65D4C-0080-4046-A9EF-546E0B84DBBB}" type="sibTrans" cxnId="{1CB36A8E-A495-4813-B40E-6F4EAE867BE8}">
      <dgm:prSet/>
      <dgm:spPr/>
      <dgm:t>
        <a:bodyPr/>
        <a:lstStyle/>
        <a:p>
          <a:endParaRPr lang="es-MX" sz="1600"/>
        </a:p>
      </dgm:t>
    </dgm:pt>
    <dgm:pt modelId="{A10A456F-077E-45E8-B47E-E306B909A42C}">
      <dgm:prSet phldrT="[Texto]" custT="1"/>
      <dgm:spPr/>
      <dgm:t>
        <a:bodyPr/>
        <a:lstStyle/>
        <a:p>
          <a:r>
            <a:rPr lang="es-MX" sz="11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r>
            <a:rPr lang="es-MX" sz="1100" dirty="0">
              <a:latin typeface="Arial" pitchFamily="34" charset="0"/>
              <a:cs typeface="Arial" pitchFamily="34" charset="0"/>
            </a:rPr>
            <a:t>Director de </a:t>
          </a:r>
          <a:r>
            <a:rPr lang="es-MX" sz="1100" dirty="0" err="1">
              <a:latin typeface="Arial" pitchFamily="34" charset="0"/>
              <a:cs typeface="Arial" pitchFamily="34" charset="0"/>
            </a:rPr>
            <a:t>Mkt</a:t>
          </a:r>
          <a:r>
            <a:rPr lang="es-MX" sz="1100" dirty="0">
              <a:latin typeface="Arial" pitchFamily="34" charset="0"/>
              <a:cs typeface="Arial" pitchFamily="34" charset="0"/>
            </a:rPr>
            <a:t> y RP</a:t>
          </a:r>
        </a:p>
      </dgm:t>
    </dgm:pt>
    <dgm:pt modelId="{7202C77D-4111-4E32-AC2D-3D4428D439A2}" type="parTrans" cxnId="{7F7E24A3-F562-489E-8D0A-BA468E1A9103}">
      <dgm:prSet/>
      <dgm:spPr/>
      <dgm:t>
        <a:bodyPr/>
        <a:lstStyle/>
        <a:p>
          <a:endParaRPr lang="es-MX" sz="1600"/>
        </a:p>
      </dgm:t>
    </dgm:pt>
    <dgm:pt modelId="{527E9493-2981-4C54-810B-5CA625DC1360}" type="sibTrans" cxnId="{7F7E24A3-F562-489E-8D0A-BA468E1A9103}">
      <dgm:prSet/>
      <dgm:spPr/>
      <dgm:t>
        <a:bodyPr/>
        <a:lstStyle/>
        <a:p>
          <a:endParaRPr lang="es-MX" sz="1600"/>
        </a:p>
      </dgm:t>
    </dgm:pt>
    <dgm:pt modelId="{21FF3882-6682-4A97-B7B8-50C0A783A0BF}">
      <dgm:prSet phldrT="[Texto]" custT="1"/>
      <dgm:spPr/>
      <dgm:t>
        <a:bodyPr/>
        <a:lstStyle/>
        <a:p>
          <a:endParaRPr lang="es-MX" sz="1100" dirty="0">
            <a:latin typeface="Arial" pitchFamily="34" charset="0"/>
            <a:cs typeface="Arial" pitchFamily="34" charset="0"/>
          </a:endParaRPr>
        </a:p>
        <a:p>
          <a:r>
            <a:rPr lang="es-MX" sz="11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r>
            <a:rPr lang="es-MX" sz="1100" dirty="0">
              <a:latin typeface="Arial" pitchFamily="34" charset="0"/>
              <a:cs typeface="Arial" pitchFamily="34" charset="0"/>
            </a:rPr>
            <a:t>Ventas</a:t>
          </a:r>
        </a:p>
        <a:p>
          <a:endParaRPr lang="es-MX" sz="1100" dirty="0">
            <a:latin typeface="Arial" pitchFamily="34" charset="0"/>
            <a:cs typeface="Arial" pitchFamily="34" charset="0"/>
          </a:endParaRPr>
        </a:p>
      </dgm:t>
    </dgm:pt>
    <dgm:pt modelId="{B93406DF-99F9-4402-9C01-6FB10015E032}" type="parTrans" cxnId="{BC9720FC-2E91-4A98-B944-B53FD8D7382C}">
      <dgm:prSet/>
      <dgm:spPr/>
      <dgm:t>
        <a:bodyPr/>
        <a:lstStyle/>
        <a:p>
          <a:endParaRPr lang="es-MX" sz="1600"/>
        </a:p>
      </dgm:t>
    </dgm:pt>
    <dgm:pt modelId="{2713AB32-6E7B-4DD9-837F-310F2E1AF3E1}" type="sibTrans" cxnId="{BC9720FC-2E91-4A98-B944-B53FD8D7382C}">
      <dgm:prSet/>
      <dgm:spPr/>
      <dgm:t>
        <a:bodyPr/>
        <a:lstStyle/>
        <a:p>
          <a:endParaRPr lang="es-MX" sz="1600"/>
        </a:p>
      </dgm:t>
    </dgm:pt>
    <dgm:pt modelId="{E78F648D-1557-488C-AAD0-D1F108F65DFA}" type="pres">
      <dgm:prSet presAssocID="{09EE1FC1-A918-46BA-A052-4F7A25EB7A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A4C7A3-0C07-48DC-8BED-CAA39B57C405}" type="pres">
      <dgm:prSet presAssocID="{4E54020F-0E12-41AB-9300-1ACF554EAEB2}" presName="hierRoot1" presStyleCnt="0"/>
      <dgm:spPr/>
    </dgm:pt>
    <dgm:pt modelId="{7CC0C67C-000D-4FAC-91BF-E9FC6C3FF5C6}" type="pres">
      <dgm:prSet presAssocID="{4E54020F-0E12-41AB-9300-1ACF554EAEB2}" presName="composite" presStyleCnt="0"/>
      <dgm:spPr/>
    </dgm:pt>
    <dgm:pt modelId="{CA39E8FF-B5BC-4AE4-9559-D810A83E036F}" type="pres">
      <dgm:prSet presAssocID="{4E54020F-0E12-41AB-9300-1ACF554EAEB2}" presName="background" presStyleLbl="node0" presStyleIdx="0" presStyleCnt="1"/>
      <dgm:spPr/>
    </dgm:pt>
    <dgm:pt modelId="{D08F8E35-3D3D-4525-B9BA-BD39AA236C33}" type="pres">
      <dgm:prSet presAssocID="{4E54020F-0E12-41AB-9300-1ACF554EAEB2}" presName="text" presStyleLbl="fgAcc0" presStyleIdx="0" presStyleCnt="1">
        <dgm:presLayoutVars>
          <dgm:chPref val="3"/>
        </dgm:presLayoutVars>
      </dgm:prSet>
      <dgm:spPr/>
    </dgm:pt>
    <dgm:pt modelId="{B1C6762F-5281-4DD1-9BD1-37C17DDA0106}" type="pres">
      <dgm:prSet presAssocID="{4E54020F-0E12-41AB-9300-1ACF554EAEB2}" presName="hierChild2" presStyleCnt="0"/>
      <dgm:spPr/>
    </dgm:pt>
    <dgm:pt modelId="{04EE7110-7BEA-45E4-A51B-FA86312F1AEF}" type="pres">
      <dgm:prSet presAssocID="{D401D893-7A17-4C91-A638-44D468A04D4D}" presName="Name10" presStyleLbl="parChTrans1D2" presStyleIdx="0" presStyleCnt="2"/>
      <dgm:spPr/>
    </dgm:pt>
    <dgm:pt modelId="{492246E9-7B37-4E12-9F67-6337B38CEBDD}" type="pres">
      <dgm:prSet presAssocID="{E9310B4B-61D0-4B54-835E-71464A7FFB68}" presName="hierRoot2" presStyleCnt="0"/>
      <dgm:spPr/>
    </dgm:pt>
    <dgm:pt modelId="{3944BFE4-33D8-4005-8153-4ECA4CAE2A0A}" type="pres">
      <dgm:prSet presAssocID="{E9310B4B-61D0-4B54-835E-71464A7FFB68}" presName="composite2" presStyleCnt="0"/>
      <dgm:spPr/>
    </dgm:pt>
    <dgm:pt modelId="{9B2BB58D-F4EB-4175-BDBC-EC5483E3DCDC}" type="pres">
      <dgm:prSet presAssocID="{E9310B4B-61D0-4B54-835E-71464A7FFB68}" presName="background2" presStyleLbl="node2" presStyleIdx="0" presStyleCnt="2"/>
      <dgm:spPr/>
    </dgm:pt>
    <dgm:pt modelId="{00CED866-E7A6-408D-A13C-B3924C030E85}" type="pres">
      <dgm:prSet presAssocID="{E9310B4B-61D0-4B54-835E-71464A7FFB68}" presName="text2" presStyleLbl="fgAcc2" presStyleIdx="0" presStyleCnt="2">
        <dgm:presLayoutVars>
          <dgm:chPref val="3"/>
        </dgm:presLayoutVars>
      </dgm:prSet>
      <dgm:spPr/>
    </dgm:pt>
    <dgm:pt modelId="{20BDC9E1-7F8D-4670-BE3C-5DF0085FA375}" type="pres">
      <dgm:prSet presAssocID="{E9310B4B-61D0-4B54-835E-71464A7FFB68}" presName="hierChild3" presStyleCnt="0"/>
      <dgm:spPr/>
    </dgm:pt>
    <dgm:pt modelId="{D14EB585-B04E-4B02-8591-A62F9E65A71B}" type="pres">
      <dgm:prSet presAssocID="{D28BCCB9-17D4-4737-A616-6F3D7640FCD6}" presName="Name17" presStyleLbl="parChTrans1D3" presStyleIdx="0" presStyleCnt="3"/>
      <dgm:spPr/>
    </dgm:pt>
    <dgm:pt modelId="{C04F4AB4-4919-415E-AAEB-48F2DF3AFE89}" type="pres">
      <dgm:prSet presAssocID="{09623FD1-23E6-4A37-B35A-B1D9C7C6AAE0}" presName="hierRoot3" presStyleCnt="0"/>
      <dgm:spPr/>
    </dgm:pt>
    <dgm:pt modelId="{C520F4E7-EEDA-4773-BDA1-93EA207471D9}" type="pres">
      <dgm:prSet presAssocID="{09623FD1-23E6-4A37-B35A-B1D9C7C6AAE0}" presName="composite3" presStyleCnt="0"/>
      <dgm:spPr/>
    </dgm:pt>
    <dgm:pt modelId="{282C6B4B-5DAE-4329-AF3E-4963A9571ADD}" type="pres">
      <dgm:prSet presAssocID="{09623FD1-23E6-4A37-B35A-B1D9C7C6AAE0}" presName="background3" presStyleLbl="node3" presStyleIdx="0" presStyleCnt="3"/>
      <dgm:spPr/>
    </dgm:pt>
    <dgm:pt modelId="{B6F44358-D753-40EC-B540-D8816CE6192D}" type="pres">
      <dgm:prSet presAssocID="{09623FD1-23E6-4A37-B35A-B1D9C7C6AAE0}" presName="text3" presStyleLbl="fgAcc3" presStyleIdx="0" presStyleCnt="3">
        <dgm:presLayoutVars>
          <dgm:chPref val="3"/>
        </dgm:presLayoutVars>
      </dgm:prSet>
      <dgm:spPr/>
    </dgm:pt>
    <dgm:pt modelId="{9B3E7E48-F158-49A3-A2D2-DEF3A54F1664}" type="pres">
      <dgm:prSet presAssocID="{09623FD1-23E6-4A37-B35A-B1D9C7C6AAE0}" presName="hierChild4" presStyleCnt="0"/>
      <dgm:spPr/>
    </dgm:pt>
    <dgm:pt modelId="{25549BFD-BAAA-4322-8F38-4F154E5AACCC}" type="pres">
      <dgm:prSet presAssocID="{5560F586-4364-4DDF-8970-0A3D4047A676}" presName="Name17" presStyleLbl="parChTrans1D3" presStyleIdx="1" presStyleCnt="3"/>
      <dgm:spPr/>
    </dgm:pt>
    <dgm:pt modelId="{2765A182-A342-4EE7-BE9C-ABF18FFFFC62}" type="pres">
      <dgm:prSet presAssocID="{B3DFB02F-F022-45DB-A80E-685858AC2E43}" presName="hierRoot3" presStyleCnt="0"/>
      <dgm:spPr/>
    </dgm:pt>
    <dgm:pt modelId="{5C1A9394-7AEB-416D-ACDC-DD7A30AEEB8E}" type="pres">
      <dgm:prSet presAssocID="{B3DFB02F-F022-45DB-A80E-685858AC2E43}" presName="composite3" presStyleCnt="0"/>
      <dgm:spPr/>
    </dgm:pt>
    <dgm:pt modelId="{F57562BC-626E-4A15-B559-D040F74338FF}" type="pres">
      <dgm:prSet presAssocID="{B3DFB02F-F022-45DB-A80E-685858AC2E43}" presName="background3" presStyleLbl="node3" presStyleIdx="1" presStyleCnt="3"/>
      <dgm:spPr/>
    </dgm:pt>
    <dgm:pt modelId="{2D3C55CE-67BA-4B90-9974-69C00258D8F6}" type="pres">
      <dgm:prSet presAssocID="{B3DFB02F-F022-45DB-A80E-685858AC2E43}" presName="text3" presStyleLbl="fgAcc3" presStyleIdx="1" presStyleCnt="3">
        <dgm:presLayoutVars>
          <dgm:chPref val="3"/>
        </dgm:presLayoutVars>
      </dgm:prSet>
      <dgm:spPr/>
    </dgm:pt>
    <dgm:pt modelId="{5F39E824-0603-4267-B8E1-699330D2B8AB}" type="pres">
      <dgm:prSet presAssocID="{B3DFB02F-F022-45DB-A80E-685858AC2E43}" presName="hierChild4" presStyleCnt="0"/>
      <dgm:spPr/>
    </dgm:pt>
    <dgm:pt modelId="{435E506C-BAB9-4624-A357-726CDDBFDBDF}" type="pres">
      <dgm:prSet presAssocID="{7202C77D-4111-4E32-AC2D-3D4428D439A2}" presName="Name10" presStyleLbl="parChTrans1D2" presStyleIdx="1" presStyleCnt="2"/>
      <dgm:spPr/>
    </dgm:pt>
    <dgm:pt modelId="{E9E12791-BA89-4BF4-B194-D0024D281F08}" type="pres">
      <dgm:prSet presAssocID="{A10A456F-077E-45E8-B47E-E306B909A42C}" presName="hierRoot2" presStyleCnt="0"/>
      <dgm:spPr/>
    </dgm:pt>
    <dgm:pt modelId="{F9BEE254-1BB2-4E78-9DF2-6EA48C400DEA}" type="pres">
      <dgm:prSet presAssocID="{A10A456F-077E-45E8-B47E-E306B909A42C}" presName="composite2" presStyleCnt="0"/>
      <dgm:spPr/>
    </dgm:pt>
    <dgm:pt modelId="{139A3DBC-F8D0-460F-8E51-7543828321FE}" type="pres">
      <dgm:prSet presAssocID="{A10A456F-077E-45E8-B47E-E306B909A42C}" presName="background2" presStyleLbl="node2" presStyleIdx="1" presStyleCnt="2"/>
      <dgm:spPr/>
    </dgm:pt>
    <dgm:pt modelId="{31AA06E1-871A-4CEB-99AC-128954695B65}" type="pres">
      <dgm:prSet presAssocID="{A10A456F-077E-45E8-B47E-E306B909A42C}" presName="text2" presStyleLbl="fgAcc2" presStyleIdx="1" presStyleCnt="2">
        <dgm:presLayoutVars>
          <dgm:chPref val="3"/>
        </dgm:presLayoutVars>
      </dgm:prSet>
      <dgm:spPr/>
    </dgm:pt>
    <dgm:pt modelId="{93370AF5-0FF4-4F6B-9637-5F392530BAB8}" type="pres">
      <dgm:prSet presAssocID="{A10A456F-077E-45E8-B47E-E306B909A42C}" presName="hierChild3" presStyleCnt="0"/>
      <dgm:spPr/>
    </dgm:pt>
    <dgm:pt modelId="{58281584-57EE-4476-AB88-5A2180C5C7B6}" type="pres">
      <dgm:prSet presAssocID="{B93406DF-99F9-4402-9C01-6FB10015E032}" presName="Name17" presStyleLbl="parChTrans1D3" presStyleIdx="2" presStyleCnt="3"/>
      <dgm:spPr/>
    </dgm:pt>
    <dgm:pt modelId="{C1C5FB1F-7242-4E90-A30D-B16637B9C706}" type="pres">
      <dgm:prSet presAssocID="{21FF3882-6682-4A97-B7B8-50C0A783A0BF}" presName="hierRoot3" presStyleCnt="0"/>
      <dgm:spPr/>
    </dgm:pt>
    <dgm:pt modelId="{4AFFEF49-8CAF-4B89-B4E0-D23ACE210125}" type="pres">
      <dgm:prSet presAssocID="{21FF3882-6682-4A97-B7B8-50C0A783A0BF}" presName="composite3" presStyleCnt="0"/>
      <dgm:spPr/>
    </dgm:pt>
    <dgm:pt modelId="{43C8002A-B675-443C-999B-F0F88A6302E6}" type="pres">
      <dgm:prSet presAssocID="{21FF3882-6682-4A97-B7B8-50C0A783A0BF}" presName="background3" presStyleLbl="node3" presStyleIdx="2" presStyleCnt="3"/>
      <dgm:spPr/>
    </dgm:pt>
    <dgm:pt modelId="{84EF417D-40D7-4AF8-98BA-FCB1131763DB}" type="pres">
      <dgm:prSet presAssocID="{21FF3882-6682-4A97-B7B8-50C0A783A0BF}" presName="text3" presStyleLbl="fgAcc3" presStyleIdx="2" presStyleCnt="3">
        <dgm:presLayoutVars>
          <dgm:chPref val="3"/>
        </dgm:presLayoutVars>
      </dgm:prSet>
      <dgm:spPr/>
    </dgm:pt>
    <dgm:pt modelId="{22BCC3EE-3B68-490F-B1D9-B005D8F9C9C3}" type="pres">
      <dgm:prSet presAssocID="{21FF3882-6682-4A97-B7B8-50C0A783A0BF}" presName="hierChild4" presStyleCnt="0"/>
      <dgm:spPr/>
    </dgm:pt>
  </dgm:ptLst>
  <dgm:cxnLst>
    <dgm:cxn modelId="{4CADDD87-C043-4B00-B67F-5F2DC11583FF}" srcId="{4E54020F-0E12-41AB-9300-1ACF554EAEB2}" destId="{E9310B4B-61D0-4B54-835E-71464A7FFB68}" srcOrd="0" destOrd="0" parTransId="{D401D893-7A17-4C91-A638-44D468A04D4D}" sibTransId="{F7D3A1F1-3049-479E-BED7-EF9C610063B6}"/>
    <dgm:cxn modelId="{53696CF9-2548-4446-985D-39D5026409BC}" type="presOf" srcId="{09EE1FC1-A918-46BA-A052-4F7A25EB7AE0}" destId="{E78F648D-1557-488C-AAD0-D1F108F65DFA}" srcOrd="0" destOrd="0" presId="urn:microsoft.com/office/officeart/2005/8/layout/hierarchy1"/>
    <dgm:cxn modelId="{7B6077B5-4768-4853-B306-C4108F218F6E}" type="presOf" srcId="{D401D893-7A17-4C91-A638-44D468A04D4D}" destId="{04EE7110-7BEA-45E4-A51B-FA86312F1AEF}" srcOrd="0" destOrd="0" presId="urn:microsoft.com/office/officeart/2005/8/layout/hierarchy1"/>
    <dgm:cxn modelId="{7F7E24A3-F562-489E-8D0A-BA468E1A9103}" srcId="{4E54020F-0E12-41AB-9300-1ACF554EAEB2}" destId="{A10A456F-077E-45E8-B47E-E306B909A42C}" srcOrd="1" destOrd="0" parTransId="{7202C77D-4111-4E32-AC2D-3D4428D439A2}" sibTransId="{527E9493-2981-4C54-810B-5CA625DC1360}"/>
    <dgm:cxn modelId="{5511C07E-C2F2-42F9-9343-EB6B5301AC53}" type="presOf" srcId="{09623FD1-23E6-4A37-B35A-B1D9C7C6AAE0}" destId="{B6F44358-D753-40EC-B540-D8816CE6192D}" srcOrd="0" destOrd="0" presId="urn:microsoft.com/office/officeart/2005/8/layout/hierarchy1"/>
    <dgm:cxn modelId="{61C9F12B-4C55-4A1E-BEF3-A2BFB1DEAA3A}" type="presOf" srcId="{5560F586-4364-4DDF-8970-0A3D4047A676}" destId="{25549BFD-BAAA-4322-8F38-4F154E5AACCC}" srcOrd="0" destOrd="0" presId="urn:microsoft.com/office/officeart/2005/8/layout/hierarchy1"/>
    <dgm:cxn modelId="{BF87FDF6-D963-4679-A7CD-17042129FB54}" srcId="{09EE1FC1-A918-46BA-A052-4F7A25EB7AE0}" destId="{4E54020F-0E12-41AB-9300-1ACF554EAEB2}" srcOrd="0" destOrd="0" parTransId="{B763E05E-7CAE-4503-A2C4-7A1835205BBB}" sibTransId="{46DB2535-133A-4487-8FBE-F836D4890624}"/>
    <dgm:cxn modelId="{487C5507-0818-4514-B07D-60BD09155469}" type="presOf" srcId="{B93406DF-99F9-4402-9C01-6FB10015E032}" destId="{58281584-57EE-4476-AB88-5A2180C5C7B6}" srcOrd="0" destOrd="0" presId="urn:microsoft.com/office/officeart/2005/8/layout/hierarchy1"/>
    <dgm:cxn modelId="{1CB36A8E-A495-4813-B40E-6F4EAE867BE8}" srcId="{E9310B4B-61D0-4B54-835E-71464A7FFB68}" destId="{B3DFB02F-F022-45DB-A80E-685858AC2E43}" srcOrd="1" destOrd="0" parTransId="{5560F586-4364-4DDF-8970-0A3D4047A676}" sibTransId="{C8D65D4C-0080-4046-A9EF-546E0B84DBBB}"/>
    <dgm:cxn modelId="{89BEC5AE-F10E-4C80-A4B7-E9576CDC9DFB}" type="presOf" srcId="{7202C77D-4111-4E32-AC2D-3D4428D439A2}" destId="{435E506C-BAB9-4624-A357-726CDDBFDBDF}" srcOrd="0" destOrd="0" presId="urn:microsoft.com/office/officeart/2005/8/layout/hierarchy1"/>
    <dgm:cxn modelId="{0F6C5680-1DFF-4F73-956C-DDF3ADCC4A21}" srcId="{E9310B4B-61D0-4B54-835E-71464A7FFB68}" destId="{09623FD1-23E6-4A37-B35A-B1D9C7C6AAE0}" srcOrd="0" destOrd="0" parTransId="{D28BCCB9-17D4-4737-A616-6F3D7640FCD6}" sibTransId="{6EC83137-0888-4D89-ABB2-08B23D403614}"/>
    <dgm:cxn modelId="{DEFF37E9-EDA0-4255-B32A-14728AA48FAD}" type="presOf" srcId="{4E54020F-0E12-41AB-9300-1ACF554EAEB2}" destId="{D08F8E35-3D3D-4525-B9BA-BD39AA236C33}" srcOrd="0" destOrd="0" presId="urn:microsoft.com/office/officeart/2005/8/layout/hierarchy1"/>
    <dgm:cxn modelId="{43F7A33B-2853-4383-B821-DDA553858F61}" type="presOf" srcId="{A10A456F-077E-45E8-B47E-E306B909A42C}" destId="{31AA06E1-871A-4CEB-99AC-128954695B65}" srcOrd="0" destOrd="0" presId="urn:microsoft.com/office/officeart/2005/8/layout/hierarchy1"/>
    <dgm:cxn modelId="{C2499C38-B3D6-474F-9580-2675A11EC146}" type="presOf" srcId="{E9310B4B-61D0-4B54-835E-71464A7FFB68}" destId="{00CED866-E7A6-408D-A13C-B3924C030E85}" srcOrd="0" destOrd="0" presId="urn:microsoft.com/office/officeart/2005/8/layout/hierarchy1"/>
    <dgm:cxn modelId="{F611DB26-23F5-4A3E-A17B-0B6EE4A8D99C}" type="presOf" srcId="{21FF3882-6682-4A97-B7B8-50C0A783A0BF}" destId="{84EF417D-40D7-4AF8-98BA-FCB1131763DB}" srcOrd="0" destOrd="0" presId="urn:microsoft.com/office/officeart/2005/8/layout/hierarchy1"/>
    <dgm:cxn modelId="{BC9720FC-2E91-4A98-B944-B53FD8D7382C}" srcId="{A10A456F-077E-45E8-B47E-E306B909A42C}" destId="{21FF3882-6682-4A97-B7B8-50C0A783A0BF}" srcOrd="0" destOrd="0" parTransId="{B93406DF-99F9-4402-9C01-6FB10015E032}" sibTransId="{2713AB32-6E7B-4DD9-837F-310F2E1AF3E1}"/>
    <dgm:cxn modelId="{1DFE61C2-6C06-4DD0-B058-7645914BA880}" type="presOf" srcId="{D28BCCB9-17D4-4737-A616-6F3D7640FCD6}" destId="{D14EB585-B04E-4B02-8591-A62F9E65A71B}" srcOrd="0" destOrd="0" presId="urn:microsoft.com/office/officeart/2005/8/layout/hierarchy1"/>
    <dgm:cxn modelId="{C49D845C-2B22-4B6C-AAFE-37981BDF60A0}" type="presOf" srcId="{B3DFB02F-F022-45DB-A80E-685858AC2E43}" destId="{2D3C55CE-67BA-4B90-9974-69C00258D8F6}" srcOrd="0" destOrd="0" presId="urn:microsoft.com/office/officeart/2005/8/layout/hierarchy1"/>
    <dgm:cxn modelId="{2623ABAA-F84B-4C6D-9582-E7D6262A843E}" type="presParOf" srcId="{E78F648D-1557-488C-AAD0-D1F108F65DFA}" destId="{07A4C7A3-0C07-48DC-8BED-CAA39B57C405}" srcOrd="0" destOrd="0" presId="urn:microsoft.com/office/officeart/2005/8/layout/hierarchy1"/>
    <dgm:cxn modelId="{A88ABCD5-C0E2-4CEB-B17F-D8976C52C9E3}" type="presParOf" srcId="{07A4C7A3-0C07-48DC-8BED-CAA39B57C405}" destId="{7CC0C67C-000D-4FAC-91BF-E9FC6C3FF5C6}" srcOrd="0" destOrd="0" presId="urn:microsoft.com/office/officeart/2005/8/layout/hierarchy1"/>
    <dgm:cxn modelId="{8A72927E-3110-4273-A16A-B7B7A674CE10}" type="presParOf" srcId="{7CC0C67C-000D-4FAC-91BF-E9FC6C3FF5C6}" destId="{CA39E8FF-B5BC-4AE4-9559-D810A83E036F}" srcOrd="0" destOrd="0" presId="urn:microsoft.com/office/officeart/2005/8/layout/hierarchy1"/>
    <dgm:cxn modelId="{B6A74B14-8CC1-4094-B6F4-C620BFC17EFC}" type="presParOf" srcId="{7CC0C67C-000D-4FAC-91BF-E9FC6C3FF5C6}" destId="{D08F8E35-3D3D-4525-B9BA-BD39AA236C33}" srcOrd="1" destOrd="0" presId="urn:microsoft.com/office/officeart/2005/8/layout/hierarchy1"/>
    <dgm:cxn modelId="{150B058A-CF08-4838-A304-A57FF2532214}" type="presParOf" srcId="{07A4C7A3-0C07-48DC-8BED-CAA39B57C405}" destId="{B1C6762F-5281-4DD1-9BD1-37C17DDA0106}" srcOrd="1" destOrd="0" presId="urn:microsoft.com/office/officeart/2005/8/layout/hierarchy1"/>
    <dgm:cxn modelId="{5DA6CB3F-CD97-4EC0-9A8E-A742A19CA810}" type="presParOf" srcId="{B1C6762F-5281-4DD1-9BD1-37C17DDA0106}" destId="{04EE7110-7BEA-45E4-A51B-FA86312F1AEF}" srcOrd="0" destOrd="0" presId="urn:microsoft.com/office/officeart/2005/8/layout/hierarchy1"/>
    <dgm:cxn modelId="{B1FF7C26-0983-4F12-8B4C-A892A6FC53E4}" type="presParOf" srcId="{B1C6762F-5281-4DD1-9BD1-37C17DDA0106}" destId="{492246E9-7B37-4E12-9F67-6337B38CEBDD}" srcOrd="1" destOrd="0" presId="urn:microsoft.com/office/officeart/2005/8/layout/hierarchy1"/>
    <dgm:cxn modelId="{7A0D2D70-9C34-4ED4-9E87-6A98AC0271E5}" type="presParOf" srcId="{492246E9-7B37-4E12-9F67-6337B38CEBDD}" destId="{3944BFE4-33D8-4005-8153-4ECA4CAE2A0A}" srcOrd="0" destOrd="0" presId="urn:microsoft.com/office/officeart/2005/8/layout/hierarchy1"/>
    <dgm:cxn modelId="{05CFCB22-31C4-4B96-9CAF-967AF2DC814E}" type="presParOf" srcId="{3944BFE4-33D8-4005-8153-4ECA4CAE2A0A}" destId="{9B2BB58D-F4EB-4175-BDBC-EC5483E3DCDC}" srcOrd="0" destOrd="0" presId="urn:microsoft.com/office/officeart/2005/8/layout/hierarchy1"/>
    <dgm:cxn modelId="{7086492A-74D1-483C-ABBA-D2C7E97C9684}" type="presParOf" srcId="{3944BFE4-33D8-4005-8153-4ECA4CAE2A0A}" destId="{00CED866-E7A6-408D-A13C-B3924C030E85}" srcOrd="1" destOrd="0" presId="urn:microsoft.com/office/officeart/2005/8/layout/hierarchy1"/>
    <dgm:cxn modelId="{F7B4E887-8B4D-4C98-8AD2-2B390E1F045A}" type="presParOf" srcId="{492246E9-7B37-4E12-9F67-6337B38CEBDD}" destId="{20BDC9E1-7F8D-4670-BE3C-5DF0085FA375}" srcOrd="1" destOrd="0" presId="urn:microsoft.com/office/officeart/2005/8/layout/hierarchy1"/>
    <dgm:cxn modelId="{35D97867-B345-4E5A-9192-F94E6C5C6FA4}" type="presParOf" srcId="{20BDC9E1-7F8D-4670-BE3C-5DF0085FA375}" destId="{D14EB585-B04E-4B02-8591-A62F9E65A71B}" srcOrd="0" destOrd="0" presId="urn:microsoft.com/office/officeart/2005/8/layout/hierarchy1"/>
    <dgm:cxn modelId="{F60BD385-230C-4728-86B3-4175D873EC6A}" type="presParOf" srcId="{20BDC9E1-7F8D-4670-BE3C-5DF0085FA375}" destId="{C04F4AB4-4919-415E-AAEB-48F2DF3AFE89}" srcOrd="1" destOrd="0" presId="urn:microsoft.com/office/officeart/2005/8/layout/hierarchy1"/>
    <dgm:cxn modelId="{05311596-5BBD-47B8-BEBC-CD558209BCD7}" type="presParOf" srcId="{C04F4AB4-4919-415E-AAEB-48F2DF3AFE89}" destId="{C520F4E7-EEDA-4773-BDA1-93EA207471D9}" srcOrd="0" destOrd="0" presId="urn:microsoft.com/office/officeart/2005/8/layout/hierarchy1"/>
    <dgm:cxn modelId="{54833E6C-82FC-4736-8FBF-27C0706E3AA2}" type="presParOf" srcId="{C520F4E7-EEDA-4773-BDA1-93EA207471D9}" destId="{282C6B4B-5DAE-4329-AF3E-4963A9571ADD}" srcOrd="0" destOrd="0" presId="urn:microsoft.com/office/officeart/2005/8/layout/hierarchy1"/>
    <dgm:cxn modelId="{7329ABA9-884E-47B1-9D9C-7C724D41AD35}" type="presParOf" srcId="{C520F4E7-EEDA-4773-BDA1-93EA207471D9}" destId="{B6F44358-D753-40EC-B540-D8816CE6192D}" srcOrd="1" destOrd="0" presId="urn:microsoft.com/office/officeart/2005/8/layout/hierarchy1"/>
    <dgm:cxn modelId="{3C5018EC-D6BC-4C67-9572-34F7AAE208C8}" type="presParOf" srcId="{C04F4AB4-4919-415E-AAEB-48F2DF3AFE89}" destId="{9B3E7E48-F158-49A3-A2D2-DEF3A54F1664}" srcOrd="1" destOrd="0" presId="urn:microsoft.com/office/officeart/2005/8/layout/hierarchy1"/>
    <dgm:cxn modelId="{2D3718E2-D4BD-4321-ACDC-1C80F77BAD2B}" type="presParOf" srcId="{20BDC9E1-7F8D-4670-BE3C-5DF0085FA375}" destId="{25549BFD-BAAA-4322-8F38-4F154E5AACCC}" srcOrd="2" destOrd="0" presId="urn:microsoft.com/office/officeart/2005/8/layout/hierarchy1"/>
    <dgm:cxn modelId="{D1FB060F-F72C-4EBB-A36F-29DC91321F4B}" type="presParOf" srcId="{20BDC9E1-7F8D-4670-BE3C-5DF0085FA375}" destId="{2765A182-A342-4EE7-BE9C-ABF18FFFFC62}" srcOrd="3" destOrd="0" presId="urn:microsoft.com/office/officeart/2005/8/layout/hierarchy1"/>
    <dgm:cxn modelId="{E982BA0F-D1FD-4765-9FA8-CEE5A5244C5C}" type="presParOf" srcId="{2765A182-A342-4EE7-BE9C-ABF18FFFFC62}" destId="{5C1A9394-7AEB-416D-ACDC-DD7A30AEEB8E}" srcOrd="0" destOrd="0" presId="urn:microsoft.com/office/officeart/2005/8/layout/hierarchy1"/>
    <dgm:cxn modelId="{0E7C4B85-E149-4755-A0FF-FBB1F6735F0C}" type="presParOf" srcId="{5C1A9394-7AEB-416D-ACDC-DD7A30AEEB8E}" destId="{F57562BC-626E-4A15-B559-D040F74338FF}" srcOrd="0" destOrd="0" presId="urn:microsoft.com/office/officeart/2005/8/layout/hierarchy1"/>
    <dgm:cxn modelId="{27CA3A59-5966-49AB-9702-0F63BEF0A8B2}" type="presParOf" srcId="{5C1A9394-7AEB-416D-ACDC-DD7A30AEEB8E}" destId="{2D3C55CE-67BA-4B90-9974-69C00258D8F6}" srcOrd="1" destOrd="0" presId="urn:microsoft.com/office/officeart/2005/8/layout/hierarchy1"/>
    <dgm:cxn modelId="{189FA012-BE62-403C-8E10-94A14A02A6E3}" type="presParOf" srcId="{2765A182-A342-4EE7-BE9C-ABF18FFFFC62}" destId="{5F39E824-0603-4267-B8E1-699330D2B8AB}" srcOrd="1" destOrd="0" presId="urn:microsoft.com/office/officeart/2005/8/layout/hierarchy1"/>
    <dgm:cxn modelId="{D21A4CDC-B305-4E75-87CC-4BA97599F217}" type="presParOf" srcId="{B1C6762F-5281-4DD1-9BD1-37C17DDA0106}" destId="{435E506C-BAB9-4624-A357-726CDDBFDBDF}" srcOrd="2" destOrd="0" presId="urn:microsoft.com/office/officeart/2005/8/layout/hierarchy1"/>
    <dgm:cxn modelId="{DBA883BC-CA7D-4197-973C-818D3A6CD8A2}" type="presParOf" srcId="{B1C6762F-5281-4DD1-9BD1-37C17DDA0106}" destId="{E9E12791-BA89-4BF4-B194-D0024D281F08}" srcOrd="3" destOrd="0" presId="urn:microsoft.com/office/officeart/2005/8/layout/hierarchy1"/>
    <dgm:cxn modelId="{50EF43AA-03B0-4F34-BDBF-6F3844F7F07A}" type="presParOf" srcId="{E9E12791-BA89-4BF4-B194-D0024D281F08}" destId="{F9BEE254-1BB2-4E78-9DF2-6EA48C400DEA}" srcOrd="0" destOrd="0" presId="urn:microsoft.com/office/officeart/2005/8/layout/hierarchy1"/>
    <dgm:cxn modelId="{8FBBCB45-F3F9-4B58-AF37-E5F9A47DDB6F}" type="presParOf" srcId="{F9BEE254-1BB2-4E78-9DF2-6EA48C400DEA}" destId="{139A3DBC-F8D0-460F-8E51-7543828321FE}" srcOrd="0" destOrd="0" presId="urn:microsoft.com/office/officeart/2005/8/layout/hierarchy1"/>
    <dgm:cxn modelId="{22C37A53-C54C-4309-92BA-326043F84E29}" type="presParOf" srcId="{F9BEE254-1BB2-4E78-9DF2-6EA48C400DEA}" destId="{31AA06E1-871A-4CEB-99AC-128954695B65}" srcOrd="1" destOrd="0" presId="urn:microsoft.com/office/officeart/2005/8/layout/hierarchy1"/>
    <dgm:cxn modelId="{A5B46D45-C25E-4863-8E0A-FF152BDA91C6}" type="presParOf" srcId="{E9E12791-BA89-4BF4-B194-D0024D281F08}" destId="{93370AF5-0FF4-4F6B-9637-5F392530BAB8}" srcOrd="1" destOrd="0" presId="urn:microsoft.com/office/officeart/2005/8/layout/hierarchy1"/>
    <dgm:cxn modelId="{DFB87E1F-3808-4386-96FB-088F7E34FAC8}" type="presParOf" srcId="{93370AF5-0FF4-4F6B-9637-5F392530BAB8}" destId="{58281584-57EE-4476-AB88-5A2180C5C7B6}" srcOrd="0" destOrd="0" presId="urn:microsoft.com/office/officeart/2005/8/layout/hierarchy1"/>
    <dgm:cxn modelId="{E1436A77-580C-4226-97C5-2822AD35F03B}" type="presParOf" srcId="{93370AF5-0FF4-4F6B-9637-5F392530BAB8}" destId="{C1C5FB1F-7242-4E90-A30D-B16637B9C706}" srcOrd="1" destOrd="0" presId="urn:microsoft.com/office/officeart/2005/8/layout/hierarchy1"/>
    <dgm:cxn modelId="{8523D944-1490-46B1-9EFA-5C0E4DC3A6A1}" type="presParOf" srcId="{C1C5FB1F-7242-4E90-A30D-B16637B9C706}" destId="{4AFFEF49-8CAF-4B89-B4E0-D23ACE210125}" srcOrd="0" destOrd="0" presId="urn:microsoft.com/office/officeart/2005/8/layout/hierarchy1"/>
    <dgm:cxn modelId="{FF53A88D-BF43-41D4-8E0F-CEF1F5213F4C}" type="presParOf" srcId="{4AFFEF49-8CAF-4B89-B4E0-D23ACE210125}" destId="{43C8002A-B675-443C-999B-F0F88A6302E6}" srcOrd="0" destOrd="0" presId="urn:microsoft.com/office/officeart/2005/8/layout/hierarchy1"/>
    <dgm:cxn modelId="{03F319A8-BD03-4F26-BC5D-3656B05A0AFF}" type="presParOf" srcId="{4AFFEF49-8CAF-4B89-B4E0-D23ACE210125}" destId="{84EF417D-40D7-4AF8-98BA-FCB1131763DB}" srcOrd="1" destOrd="0" presId="urn:microsoft.com/office/officeart/2005/8/layout/hierarchy1"/>
    <dgm:cxn modelId="{CA6B0A2B-6A5B-4C98-8B56-18857C527F0F}" type="presParOf" srcId="{C1C5FB1F-7242-4E90-A30D-B16637B9C706}" destId="{22BCC3EE-3B68-490F-B1D9-B005D8F9C9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7A37B-E0A1-4B23-8E68-73D79B60F4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14C625D-C64A-41FC-B75D-454809C5A9A5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Proveedores</a:t>
          </a:r>
        </a:p>
        <a:p>
          <a:endParaRPr lang="es-MX" sz="1200" dirty="0">
            <a:latin typeface="Arial" pitchFamily="34" charset="0"/>
            <a:cs typeface="Arial" pitchFamily="34" charset="0"/>
          </a:endParaRPr>
        </a:p>
      </dgm:t>
    </dgm:pt>
    <dgm:pt modelId="{B2BA2CA8-1713-4418-A898-A796661F8E36}" type="parTrans" cxnId="{909039E1-051D-433B-9A6D-CC7970BD4B75}">
      <dgm:prSet/>
      <dgm:spPr/>
      <dgm:t>
        <a:bodyPr/>
        <a:lstStyle/>
        <a:p>
          <a:endParaRPr lang="es-MX"/>
        </a:p>
      </dgm:t>
    </dgm:pt>
    <dgm:pt modelId="{6250381D-1206-42F7-9D7C-DED28119427C}" type="sibTrans" cxnId="{909039E1-051D-433B-9A6D-CC7970BD4B75}">
      <dgm:prSet/>
      <dgm:spPr/>
      <dgm:t>
        <a:bodyPr/>
        <a:lstStyle/>
        <a:p>
          <a:endParaRPr lang="es-MX"/>
        </a:p>
      </dgm:t>
    </dgm:pt>
    <dgm:pt modelId="{14EF14AA-047C-486C-97DC-148FA0487797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Producto ó Servicio </a:t>
          </a:r>
        </a:p>
      </dgm:t>
    </dgm:pt>
    <dgm:pt modelId="{28AE1A93-0EBB-48F5-B378-DFF40BB47D35}" type="parTrans" cxnId="{403E4AD7-D14A-48B0-AA95-F56B85988805}">
      <dgm:prSet/>
      <dgm:spPr/>
      <dgm:t>
        <a:bodyPr/>
        <a:lstStyle/>
        <a:p>
          <a:endParaRPr lang="es-MX"/>
        </a:p>
      </dgm:t>
    </dgm:pt>
    <dgm:pt modelId="{41EDFBFD-0DE3-4A7D-A817-C9A347E64810}" type="sibTrans" cxnId="{403E4AD7-D14A-48B0-AA95-F56B85988805}">
      <dgm:prSet/>
      <dgm:spPr/>
      <dgm:t>
        <a:bodyPr/>
        <a:lstStyle/>
        <a:p>
          <a:endParaRPr lang="es-MX"/>
        </a:p>
      </dgm:t>
    </dgm:pt>
    <dgm:pt modelId="{77FFDB38-8866-4035-B78F-9B9ED685EDB3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Canales de Distribución</a:t>
          </a:r>
        </a:p>
        <a:p>
          <a:r>
            <a:rPr lang="es-MX" sz="1200" dirty="0">
              <a:latin typeface="Arial" pitchFamily="34" charset="0"/>
              <a:cs typeface="Arial" pitchFamily="34" charset="0"/>
            </a:rPr>
            <a:t>a) Vendedores </a:t>
          </a:r>
        </a:p>
        <a:p>
          <a:r>
            <a:rPr lang="es-MX" sz="1200" dirty="0">
              <a:latin typeface="Arial" pitchFamily="34" charset="0"/>
              <a:cs typeface="Arial" pitchFamily="34" charset="0"/>
            </a:rPr>
            <a:t>b) Franquicias etc.</a:t>
          </a:r>
        </a:p>
      </dgm:t>
    </dgm:pt>
    <dgm:pt modelId="{EF8A87E3-15F4-4BA0-B2B8-AE4F7C4975EE}" type="parTrans" cxnId="{EC2504D5-B171-43E6-B773-AF9EC422EC3C}">
      <dgm:prSet/>
      <dgm:spPr/>
      <dgm:t>
        <a:bodyPr/>
        <a:lstStyle/>
        <a:p>
          <a:endParaRPr lang="es-MX"/>
        </a:p>
      </dgm:t>
    </dgm:pt>
    <dgm:pt modelId="{AABF69EC-9AB5-494B-8CAB-799D792E2E4F}" type="sibTrans" cxnId="{EC2504D5-B171-43E6-B773-AF9EC422EC3C}">
      <dgm:prSet/>
      <dgm:spPr/>
      <dgm:t>
        <a:bodyPr/>
        <a:lstStyle/>
        <a:p>
          <a:endParaRPr lang="es-MX"/>
        </a:p>
      </dgm:t>
    </dgm:pt>
    <dgm:pt modelId="{D48EF708-F384-4F4F-8DDE-C9DD8CCECCBB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Mercado</a:t>
          </a:r>
        </a:p>
      </dgm:t>
    </dgm:pt>
    <dgm:pt modelId="{F68A0C17-60A2-4F32-A5FA-C9DA8C7A480B}" type="parTrans" cxnId="{46567F44-EACD-4B97-9F31-128260AFE0D8}">
      <dgm:prSet/>
      <dgm:spPr/>
      <dgm:t>
        <a:bodyPr/>
        <a:lstStyle/>
        <a:p>
          <a:endParaRPr lang="es-MX"/>
        </a:p>
      </dgm:t>
    </dgm:pt>
    <dgm:pt modelId="{121CCAE5-EFF5-4CED-A50A-B9AA7544BD2C}" type="sibTrans" cxnId="{46567F44-EACD-4B97-9F31-128260AFE0D8}">
      <dgm:prSet/>
      <dgm:spPr/>
      <dgm:t>
        <a:bodyPr/>
        <a:lstStyle/>
        <a:p>
          <a:endParaRPr lang="es-MX"/>
        </a:p>
      </dgm:t>
    </dgm:pt>
    <dgm:pt modelId="{646459F8-E275-4AA9-A918-6BB6F648EDF1}">
      <dgm:prSet phldrT="[Texto]" custT="1"/>
      <dgm:spPr/>
      <dgm:t>
        <a:bodyPr/>
        <a:lstStyle/>
        <a:p>
          <a:r>
            <a:rPr lang="es-MX" sz="1200" dirty="0">
              <a:latin typeface="Arial" pitchFamily="34" charset="0"/>
              <a:cs typeface="Arial" pitchFamily="34" charset="0"/>
            </a:rPr>
            <a:t>Ingresos</a:t>
          </a:r>
          <a:r>
            <a:rPr lang="es-MX" sz="1200" baseline="0" dirty="0">
              <a:latin typeface="Arial" pitchFamily="34" charset="0"/>
              <a:cs typeface="Arial" pitchFamily="34" charset="0"/>
            </a:rPr>
            <a:t> </a:t>
          </a:r>
        </a:p>
        <a:p>
          <a:r>
            <a:rPr lang="es-MX" sz="1200" baseline="0" dirty="0">
              <a:latin typeface="Arial" pitchFamily="34" charset="0"/>
              <a:cs typeface="Arial" pitchFamily="34" charset="0"/>
            </a:rPr>
            <a:t>(%)</a:t>
          </a:r>
          <a:endParaRPr lang="es-MX" sz="1200" dirty="0">
            <a:latin typeface="Arial" pitchFamily="34" charset="0"/>
            <a:cs typeface="Arial" pitchFamily="34" charset="0"/>
          </a:endParaRPr>
        </a:p>
      </dgm:t>
    </dgm:pt>
    <dgm:pt modelId="{1D19EAB4-0F08-47F4-93F0-9EB0A9826381}" type="parTrans" cxnId="{11392585-4FDA-43B8-A726-586A9310C1A9}">
      <dgm:prSet/>
      <dgm:spPr/>
      <dgm:t>
        <a:bodyPr/>
        <a:lstStyle/>
        <a:p>
          <a:endParaRPr lang="es-MX"/>
        </a:p>
      </dgm:t>
    </dgm:pt>
    <dgm:pt modelId="{699E66DE-0863-4224-B2D4-F935972DA461}" type="sibTrans" cxnId="{11392585-4FDA-43B8-A726-586A9310C1A9}">
      <dgm:prSet/>
      <dgm:spPr/>
      <dgm:t>
        <a:bodyPr/>
        <a:lstStyle/>
        <a:p>
          <a:endParaRPr lang="es-MX"/>
        </a:p>
      </dgm:t>
    </dgm:pt>
    <dgm:pt modelId="{9BE0AECA-67C2-4227-AA7D-80E2CDA00025}" type="pres">
      <dgm:prSet presAssocID="{7C27A37B-E0A1-4B23-8E68-73D79B60F4E8}" presName="CompostProcess" presStyleCnt="0">
        <dgm:presLayoutVars>
          <dgm:dir/>
          <dgm:resizeHandles val="exact"/>
        </dgm:presLayoutVars>
      </dgm:prSet>
      <dgm:spPr/>
    </dgm:pt>
    <dgm:pt modelId="{4802FD6E-2C54-48C3-B6B7-A9C399188D21}" type="pres">
      <dgm:prSet presAssocID="{7C27A37B-E0A1-4B23-8E68-73D79B60F4E8}" presName="arrow" presStyleLbl="bgShp" presStyleIdx="0" presStyleCnt="1" custScaleX="77704" custScaleY="82628" custLinFactNeighborX="495" custLinFactNeighborY="0"/>
      <dgm:spPr/>
    </dgm:pt>
    <dgm:pt modelId="{B116636E-2D50-45BB-B2A6-58CF66D40659}" type="pres">
      <dgm:prSet presAssocID="{7C27A37B-E0A1-4B23-8E68-73D79B60F4E8}" presName="linearProcess" presStyleCnt="0"/>
      <dgm:spPr/>
    </dgm:pt>
    <dgm:pt modelId="{B388D6CE-DA9E-4756-BF7B-BD846082EF23}" type="pres">
      <dgm:prSet presAssocID="{714C625D-C64A-41FC-B75D-454809C5A9A5}" presName="textNode" presStyleLbl="node1" presStyleIdx="0" presStyleCnt="5">
        <dgm:presLayoutVars>
          <dgm:bulletEnabled val="1"/>
        </dgm:presLayoutVars>
      </dgm:prSet>
      <dgm:spPr/>
    </dgm:pt>
    <dgm:pt modelId="{8609599E-01D3-40DC-B745-4BD6AF84E498}" type="pres">
      <dgm:prSet presAssocID="{6250381D-1206-42F7-9D7C-DED28119427C}" presName="sibTrans" presStyleCnt="0"/>
      <dgm:spPr/>
    </dgm:pt>
    <dgm:pt modelId="{55877BA5-5B3E-4694-8562-07F2BABA6B3D}" type="pres">
      <dgm:prSet presAssocID="{14EF14AA-047C-486C-97DC-148FA0487797}" presName="textNode" presStyleLbl="node1" presStyleIdx="1" presStyleCnt="5">
        <dgm:presLayoutVars>
          <dgm:bulletEnabled val="1"/>
        </dgm:presLayoutVars>
      </dgm:prSet>
      <dgm:spPr/>
    </dgm:pt>
    <dgm:pt modelId="{991F16E2-0648-43D6-99AD-0735DAB1AA3D}" type="pres">
      <dgm:prSet presAssocID="{41EDFBFD-0DE3-4A7D-A817-C9A347E64810}" presName="sibTrans" presStyleCnt="0"/>
      <dgm:spPr/>
    </dgm:pt>
    <dgm:pt modelId="{9B6B55FC-B006-44C9-9BFD-B3EE79933F63}" type="pres">
      <dgm:prSet presAssocID="{77FFDB38-8866-4035-B78F-9B9ED685EDB3}" presName="textNode" presStyleLbl="node1" presStyleIdx="2" presStyleCnt="5">
        <dgm:presLayoutVars>
          <dgm:bulletEnabled val="1"/>
        </dgm:presLayoutVars>
      </dgm:prSet>
      <dgm:spPr/>
    </dgm:pt>
    <dgm:pt modelId="{7350798F-E6EE-494F-A982-743F9574E39F}" type="pres">
      <dgm:prSet presAssocID="{AABF69EC-9AB5-494B-8CAB-799D792E2E4F}" presName="sibTrans" presStyleCnt="0"/>
      <dgm:spPr/>
    </dgm:pt>
    <dgm:pt modelId="{C8A4A3F2-2569-43B9-AEBE-1BD146D4B4F1}" type="pres">
      <dgm:prSet presAssocID="{D48EF708-F384-4F4F-8DDE-C9DD8CCECCBB}" presName="textNode" presStyleLbl="node1" presStyleIdx="3" presStyleCnt="5">
        <dgm:presLayoutVars>
          <dgm:bulletEnabled val="1"/>
        </dgm:presLayoutVars>
      </dgm:prSet>
      <dgm:spPr/>
    </dgm:pt>
    <dgm:pt modelId="{94B6F68C-2600-47BF-948B-9CE009F3BBB6}" type="pres">
      <dgm:prSet presAssocID="{121CCAE5-EFF5-4CED-A50A-B9AA7544BD2C}" presName="sibTrans" presStyleCnt="0"/>
      <dgm:spPr/>
    </dgm:pt>
    <dgm:pt modelId="{D143C7B6-DDFB-422B-A854-8D025E0E7B46}" type="pres">
      <dgm:prSet presAssocID="{646459F8-E275-4AA9-A918-6BB6F648EDF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69C3981-4AAA-43DB-BFA6-A03BBA65A62F}" type="presOf" srcId="{77FFDB38-8866-4035-B78F-9B9ED685EDB3}" destId="{9B6B55FC-B006-44C9-9BFD-B3EE79933F63}" srcOrd="0" destOrd="0" presId="urn:microsoft.com/office/officeart/2005/8/layout/hProcess9"/>
    <dgm:cxn modelId="{AD2295B2-9381-4849-8C4B-052573395EA4}" type="presOf" srcId="{714C625D-C64A-41FC-B75D-454809C5A9A5}" destId="{B388D6CE-DA9E-4756-BF7B-BD846082EF23}" srcOrd="0" destOrd="0" presId="urn:microsoft.com/office/officeart/2005/8/layout/hProcess9"/>
    <dgm:cxn modelId="{909039E1-051D-433B-9A6D-CC7970BD4B75}" srcId="{7C27A37B-E0A1-4B23-8E68-73D79B60F4E8}" destId="{714C625D-C64A-41FC-B75D-454809C5A9A5}" srcOrd="0" destOrd="0" parTransId="{B2BA2CA8-1713-4418-A898-A796661F8E36}" sibTransId="{6250381D-1206-42F7-9D7C-DED28119427C}"/>
    <dgm:cxn modelId="{EC2504D5-B171-43E6-B773-AF9EC422EC3C}" srcId="{7C27A37B-E0A1-4B23-8E68-73D79B60F4E8}" destId="{77FFDB38-8866-4035-B78F-9B9ED685EDB3}" srcOrd="2" destOrd="0" parTransId="{EF8A87E3-15F4-4BA0-B2B8-AE4F7C4975EE}" sibTransId="{AABF69EC-9AB5-494B-8CAB-799D792E2E4F}"/>
    <dgm:cxn modelId="{4CC286C8-DCBB-4BE0-8E8E-DEEF92AF3ABF}" type="presOf" srcId="{646459F8-E275-4AA9-A918-6BB6F648EDF1}" destId="{D143C7B6-DDFB-422B-A854-8D025E0E7B46}" srcOrd="0" destOrd="0" presId="urn:microsoft.com/office/officeart/2005/8/layout/hProcess9"/>
    <dgm:cxn modelId="{403E4AD7-D14A-48B0-AA95-F56B85988805}" srcId="{7C27A37B-E0A1-4B23-8E68-73D79B60F4E8}" destId="{14EF14AA-047C-486C-97DC-148FA0487797}" srcOrd="1" destOrd="0" parTransId="{28AE1A93-0EBB-48F5-B378-DFF40BB47D35}" sibTransId="{41EDFBFD-0DE3-4A7D-A817-C9A347E64810}"/>
    <dgm:cxn modelId="{93D12EC3-1CCA-4DD1-9871-694E0A1B04F9}" type="presOf" srcId="{D48EF708-F384-4F4F-8DDE-C9DD8CCECCBB}" destId="{C8A4A3F2-2569-43B9-AEBE-1BD146D4B4F1}" srcOrd="0" destOrd="0" presId="urn:microsoft.com/office/officeart/2005/8/layout/hProcess9"/>
    <dgm:cxn modelId="{11392585-4FDA-43B8-A726-586A9310C1A9}" srcId="{7C27A37B-E0A1-4B23-8E68-73D79B60F4E8}" destId="{646459F8-E275-4AA9-A918-6BB6F648EDF1}" srcOrd="4" destOrd="0" parTransId="{1D19EAB4-0F08-47F4-93F0-9EB0A9826381}" sibTransId="{699E66DE-0863-4224-B2D4-F935972DA461}"/>
    <dgm:cxn modelId="{48D827F4-8CA1-4349-B4E7-D8C63E5913AD}" type="presOf" srcId="{14EF14AA-047C-486C-97DC-148FA0487797}" destId="{55877BA5-5B3E-4694-8562-07F2BABA6B3D}" srcOrd="0" destOrd="0" presId="urn:microsoft.com/office/officeart/2005/8/layout/hProcess9"/>
    <dgm:cxn modelId="{46567F44-EACD-4B97-9F31-128260AFE0D8}" srcId="{7C27A37B-E0A1-4B23-8E68-73D79B60F4E8}" destId="{D48EF708-F384-4F4F-8DDE-C9DD8CCECCBB}" srcOrd="3" destOrd="0" parTransId="{F68A0C17-60A2-4F32-A5FA-C9DA8C7A480B}" sibTransId="{121CCAE5-EFF5-4CED-A50A-B9AA7544BD2C}"/>
    <dgm:cxn modelId="{A720D1F3-8FAB-4483-9B8E-B429117AAABB}" type="presOf" srcId="{7C27A37B-E0A1-4B23-8E68-73D79B60F4E8}" destId="{9BE0AECA-67C2-4227-AA7D-80E2CDA00025}" srcOrd="0" destOrd="0" presId="urn:microsoft.com/office/officeart/2005/8/layout/hProcess9"/>
    <dgm:cxn modelId="{EC0CC816-1B16-495F-88F9-67750E3BC449}" type="presParOf" srcId="{9BE0AECA-67C2-4227-AA7D-80E2CDA00025}" destId="{4802FD6E-2C54-48C3-B6B7-A9C399188D21}" srcOrd="0" destOrd="0" presId="urn:microsoft.com/office/officeart/2005/8/layout/hProcess9"/>
    <dgm:cxn modelId="{E1685335-7ADD-44C7-A1A1-066B94CA673C}" type="presParOf" srcId="{9BE0AECA-67C2-4227-AA7D-80E2CDA00025}" destId="{B116636E-2D50-45BB-B2A6-58CF66D40659}" srcOrd="1" destOrd="0" presId="urn:microsoft.com/office/officeart/2005/8/layout/hProcess9"/>
    <dgm:cxn modelId="{D8ACB927-7D13-4AB9-A541-FF731765949E}" type="presParOf" srcId="{B116636E-2D50-45BB-B2A6-58CF66D40659}" destId="{B388D6CE-DA9E-4756-BF7B-BD846082EF23}" srcOrd="0" destOrd="0" presId="urn:microsoft.com/office/officeart/2005/8/layout/hProcess9"/>
    <dgm:cxn modelId="{9E560429-3C87-4FEF-859C-46FC476DF9DC}" type="presParOf" srcId="{B116636E-2D50-45BB-B2A6-58CF66D40659}" destId="{8609599E-01D3-40DC-B745-4BD6AF84E498}" srcOrd="1" destOrd="0" presId="urn:microsoft.com/office/officeart/2005/8/layout/hProcess9"/>
    <dgm:cxn modelId="{0457A5CC-702F-4773-A711-65536F72F23D}" type="presParOf" srcId="{B116636E-2D50-45BB-B2A6-58CF66D40659}" destId="{55877BA5-5B3E-4694-8562-07F2BABA6B3D}" srcOrd="2" destOrd="0" presId="urn:microsoft.com/office/officeart/2005/8/layout/hProcess9"/>
    <dgm:cxn modelId="{E5B8ACBD-9057-4B29-A009-2586FF0BA1B0}" type="presParOf" srcId="{B116636E-2D50-45BB-B2A6-58CF66D40659}" destId="{991F16E2-0648-43D6-99AD-0735DAB1AA3D}" srcOrd="3" destOrd="0" presId="urn:microsoft.com/office/officeart/2005/8/layout/hProcess9"/>
    <dgm:cxn modelId="{44807416-B9FF-41F7-AE51-4BBE150B9E53}" type="presParOf" srcId="{B116636E-2D50-45BB-B2A6-58CF66D40659}" destId="{9B6B55FC-B006-44C9-9BFD-B3EE79933F63}" srcOrd="4" destOrd="0" presId="urn:microsoft.com/office/officeart/2005/8/layout/hProcess9"/>
    <dgm:cxn modelId="{C732B828-8D25-4E81-8FFF-5E43094A5910}" type="presParOf" srcId="{B116636E-2D50-45BB-B2A6-58CF66D40659}" destId="{7350798F-E6EE-494F-A982-743F9574E39F}" srcOrd="5" destOrd="0" presId="urn:microsoft.com/office/officeart/2005/8/layout/hProcess9"/>
    <dgm:cxn modelId="{0DEE0A68-699D-46EC-BEB2-0BDA56BF1F25}" type="presParOf" srcId="{B116636E-2D50-45BB-B2A6-58CF66D40659}" destId="{C8A4A3F2-2569-43B9-AEBE-1BD146D4B4F1}" srcOrd="6" destOrd="0" presId="urn:microsoft.com/office/officeart/2005/8/layout/hProcess9"/>
    <dgm:cxn modelId="{93619A1D-B98D-4E72-9FD9-599DA0B66B98}" type="presParOf" srcId="{B116636E-2D50-45BB-B2A6-58CF66D40659}" destId="{94B6F68C-2600-47BF-948B-9CE009F3BBB6}" srcOrd="7" destOrd="0" presId="urn:microsoft.com/office/officeart/2005/8/layout/hProcess9"/>
    <dgm:cxn modelId="{75502D0C-D0E8-45B1-9564-A9E6DA946F4C}" type="presParOf" srcId="{B116636E-2D50-45BB-B2A6-58CF66D40659}" destId="{D143C7B6-DDFB-422B-A854-8D025E0E7B4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81584-57EE-4476-AB88-5A2180C5C7B6}">
      <dsp:nvSpPr>
        <dsp:cNvPr id="0" name=""/>
        <dsp:cNvSpPr/>
      </dsp:nvSpPr>
      <dsp:spPr>
        <a:xfrm>
          <a:off x="4210210" y="1693026"/>
          <a:ext cx="91440" cy="315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E506C-BAB9-4624-A357-726CDDBFDBDF}">
      <dsp:nvSpPr>
        <dsp:cNvPr id="0" name=""/>
        <dsp:cNvSpPr/>
      </dsp:nvSpPr>
      <dsp:spPr>
        <a:xfrm>
          <a:off x="3261955" y="689110"/>
          <a:ext cx="993975" cy="31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09"/>
              </a:lnTo>
              <a:lnTo>
                <a:pt x="993975" y="214909"/>
              </a:lnTo>
              <a:lnTo>
                <a:pt x="993975" y="315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49BFD-BAAA-4322-8F38-4F154E5AACCC}">
      <dsp:nvSpPr>
        <dsp:cNvPr id="0" name=""/>
        <dsp:cNvSpPr/>
      </dsp:nvSpPr>
      <dsp:spPr>
        <a:xfrm>
          <a:off x="2267979" y="1693026"/>
          <a:ext cx="662650" cy="31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09"/>
              </a:lnTo>
              <a:lnTo>
                <a:pt x="662650" y="214909"/>
              </a:lnTo>
              <a:lnTo>
                <a:pt x="662650" y="315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EB585-B04E-4B02-8591-A62F9E65A71B}">
      <dsp:nvSpPr>
        <dsp:cNvPr id="0" name=""/>
        <dsp:cNvSpPr/>
      </dsp:nvSpPr>
      <dsp:spPr>
        <a:xfrm>
          <a:off x="1605329" y="1693026"/>
          <a:ext cx="662650" cy="315361"/>
        </a:xfrm>
        <a:custGeom>
          <a:avLst/>
          <a:gdLst/>
          <a:ahLst/>
          <a:cxnLst/>
          <a:rect l="0" t="0" r="0" b="0"/>
          <a:pathLst>
            <a:path>
              <a:moveTo>
                <a:pt x="662650" y="0"/>
              </a:moveTo>
              <a:lnTo>
                <a:pt x="662650" y="214909"/>
              </a:lnTo>
              <a:lnTo>
                <a:pt x="0" y="214909"/>
              </a:lnTo>
              <a:lnTo>
                <a:pt x="0" y="315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E7110-7BEA-45E4-A51B-FA86312F1AEF}">
      <dsp:nvSpPr>
        <dsp:cNvPr id="0" name=""/>
        <dsp:cNvSpPr/>
      </dsp:nvSpPr>
      <dsp:spPr>
        <a:xfrm>
          <a:off x="2267979" y="689110"/>
          <a:ext cx="993975" cy="315361"/>
        </a:xfrm>
        <a:custGeom>
          <a:avLst/>
          <a:gdLst/>
          <a:ahLst/>
          <a:cxnLst/>
          <a:rect l="0" t="0" r="0" b="0"/>
          <a:pathLst>
            <a:path>
              <a:moveTo>
                <a:pt x="993975" y="0"/>
              </a:moveTo>
              <a:lnTo>
                <a:pt x="993975" y="214909"/>
              </a:lnTo>
              <a:lnTo>
                <a:pt x="0" y="214909"/>
              </a:lnTo>
              <a:lnTo>
                <a:pt x="0" y="315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9E8FF-B5BC-4AE4-9559-D810A83E036F}">
      <dsp:nvSpPr>
        <dsp:cNvPr id="0" name=""/>
        <dsp:cNvSpPr/>
      </dsp:nvSpPr>
      <dsp:spPr>
        <a:xfrm>
          <a:off x="2719786" y="557"/>
          <a:ext cx="1084336" cy="68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F8E35-3D3D-4525-B9BA-BD39AA236C33}">
      <dsp:nvSpPr>
        <dsp:cNvPr id="0" name=""/>
        <dsp:cNvSpPr/>
      </dsp:nvSpPr>
      <dsp:spPr>
        <a:xfrm>
          <a:off x="2840268" y="115014"/>
          <a:ext cx="1084336" cy="68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Consejo de Administración</a:t>
          </a:r>
        </a:p>
      </dsp:txBody>
      <dsp:txXfrm>
        <a:off x="2860435" y="135181"/>
        <a:ext cx="1044002" cy="648219"/>
      </dsp:txXfrm>
    </dsp:sp>
    <dsp:sp modelId="{9B2BB58D-F4EB-4175-BDBC-EC5483E3DCDC}">
      <dsp:nvSpPr>
        <dsp:cNvPr id="0" name=""/>
        <dsp:cNvSpPr/>
      </dsp:nvSpPr>
      <dsp:spPr>
        <a:xfrm>
          <a:off x="1725811" y="1004472"/>
          <a:ext cx="1084336" cy="68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ED866-E7A6-408D-A13C-B3924C030E85}">
      <dsp:nvSpPr>
        <dsp:cNvPr id="0" name=""/>
        <dsp:cNvSpPr/>
      </dsp:nvSpPr>
      <dsp:spPr>
        <a:xfrm>
          <a:off x="1846293" y="1118929"/>
          <a:ext cx="1084336" cy="68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Director de Operaciones</a:t>
          </a:r>
        </a:p>
      </dsp:txBody>
      <dsp:txXfrm>
        <a:off x="1866460" y="1139096"/>
        <a:ext cx="1044002" cy="648219"/>
      </dsp:txXfrm>
    </dsp:sp>
    <dsp:sp modelId="{282C6B4B-5DAE-4329-AF3E-4963A9571ADD}">
      <dsp:nvSpPr>
        <dsp:cNvPr id="0" name=""/>
        <dsp:cNvSpPr/>
      </dsp:nvSpPr>
      <dsp:spPr>
        <a:xfrm>
          <a:off x="1063161" y="2008387"/>
          <a:ext cx="1084336" cy="68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44358-D753-40EC-B540-D8816CE6192D}">
      <dsp:nvSpPr>
        <dsp:cNvPr id="0" name=""/>
        <dsp:cNvSpPr/>
      </dsp:nvSpPr>
      <dsp:spPr>
        <a:xfrm>
          <a:off x="1183643" y="2122845"/>
          <a:ext cx="1084336" cy="68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Producción</a:t>
          </a:r>
        </a:p>
      </dsp:txBody>
      <dsp:txXfrm>
        <a:off x="1203810" y="2143012"/>
        <a:ext cx="1044002" cy="648219"/>
      </dsp:txXfrm>
    </dsp:sp>
    <dsp:sp modelId="{F57562BC-626E-4A15-B559-D040F74338FF}">
      <dsp:nvSpPr>
        <dsp:cNvPr id="0" name=""/>
        <dsp:cNvSpPr/>
      </dsp:nvSpPr>
      <dsp:spPr>
        <a:xfrm>
          <a:off x="2388461" y="2008387"/>
          <a:ext cx="1084336" cy="68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C55CE-67BA-4B90-9974-69C00258D8F6}">
      <dsp:nvSpPr>
        <dsp:cNvPr id="0" name=""/>
        <dsp:cNvSpPr/>
      </dsp:nvSpPr>
      <dsp:spPr>
        <a:xfrm>
          <a:off x="2508943" y="2122845"/>
          <a:ext cx="1084336" cy="68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Programación</a:t>
          </a:r>
        </a:p>
      </dsp:txBody>
      <dsp:txXfrm>
        <a:off x="2529110" y="2143012"/>
        <a:ext cx="1044002" cy="648219"/>
      </dsp:txXfrm>
    </dsp:sp>
    <dsp:sp modelId="{139A3DBC-F8D0-460F-8E51-7543828321FE}">
      <dsp:nvSpPr>
        <dsp:cNvPr id="0" name=""/>
        <dsp:cNvSpPr/>
      </dsp:nvSpPr>
      <dsp:spPr>
        <a:xfrm>
          <a:off x="3713762" y="1004472"/>
          <a:ext cx="1084336" cy="68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A06E1-871A-4CEB-99AC-128954695B65}">
      <dsp:nvSpPr>
        <dsp:cNvPr id="0" name=""/>
        <dsp:cNvSpPr/>
      </dsp:nvSpPr>
      <dsp:spPr>
        <a:xfrm>
          <a:off x="3834244" y="1118929"/>
          <a:ext cx="1084336" cy="68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Director de </a:t>
          </a:r>
          <a:r>
            <a:rPr lang="es-MX" sz="1100" kern="1200" dirty="0" err="1">
              <a:latin typeface="Arial" pitchFamily="34" charset="0"/>
              <a:cs typeface="Arial" pitchFamily="34" charset="0"/>
            </a:rPr>
            <a:t>Mkt</a:t>
          </a:r>
          <a:r>
            <a:rPr lang="es-MX" sz="1100" kern="1200" dirty="0">
              <a:latin typeface="Arial" pitchFamily="34" charset="0"/>
              <a:cs typeface="Arial" pitchFamily="34" charset="0"/>
            </a:rPr>
            <a:t> y RP</a:t>
          </a:r>
        </a:p>
      </dsp:txBody>
      <dsp:txXfrm>
        <a:off x="3854411" y="1139096"/>
        <a:ext cx="1044002" cy="648219"/>
      </dsp:txXfrm>
    </dsp:sp>
    <dsp:sp modelId="{43C8002A-B675-443C-999B-F0F88A6302E6}">
      <dsp:nvSpPr>
        <dsp:cNvPr id="0" name=""/>
        <dsp:cNvSpPr/>
      </dsp:nvSpPr>
      <dsp:spPr>
        <a:xfrm>
          <a:off x="3713762" y="2008387"/>
          <a:ext cx="1084336" cy="68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417D-40D7-4AF8-98BA-FCB1131763DB}">
      <dsp:nvSpPr>
        <dsp:cNvPr id="0" name=""/>
        <dsp:cNvSpPr/>
      </dsp:nvSpPr>
      <dsp:spPr>
        <a:xfrm>
          <a:off x="3834244" y="2122845"/>
          <a:ext cx="1084336" cy="68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&lt;&lt;nombre&gt;&gt;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itchFamily="34" charset="0"/>
              <a:cs typeface="Arial" pitchFamily="34" charset="0"/>
            </a:rPr>
            <a:t>Ventas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 dirty="0">
            <a:latin typeface="Arial" pitchFamily="34" charset="0"/>
            <a:cs typeface="Arial" pitchFamily="34" charset="0"/>
          </a:endParaRPr>
        </a:p>
      </dsp:txBody>
      <dsp:txXfrm>
        <a:off x="3854411" y="2143012"/>
        <a:ext cx="1044002" cy="648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FD6E-2C54-48C3-B6B7-A9C399188D21}">
      <dsp:nvSpPr>
        <dsp:cNvPr id="0" name=""/>
        <dsp:cNvSpPr/>
      </dsp:nvSpPr>
      <dsp:spPr>
        <a:xfrm>
          <a:off x="1255202" y="285434"/>
          <a:ext cx="4765549" cy="27152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8D6CE-DA9E-4756-BF7B-BD846082EF23}">
      <dsp:nvSpPr>
        <dsp:cNvPr id="0" name=""/>
        <dsp:cNvSpPr/>
      </dsp:nvSpPr>
      <dsp:spPr>
        <a:xfrm>
          <a:off x="2113" y="985844"/>
          <a:ext cx="1272531" cy="1314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Proveedores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latin typeface="Arial" pitchFamily="34" charset="0"/>
            <a:cs typeface="Arial" pitchFamily="34" charset="0"/>
          </a:endParaRPr>
        </a:p>
      </dsp:txBody>
      <dsp:txXfrm>
        <a:off x="64233" y="1047964"/>
        <a:ext cx="1148291" cy="1190219"/>
      </dsp:txXfrm>
    </dsp:sp>
    <dsp:sp modelId="{55877BA5-5B3E-4694-8562-07F2BABA6B3D}">
      <dsp:nvSpPr>
        <dsp:cNvPr id="0" name=""/>
        <dsp:cNvSpPr/>
      </dsp:nvSpPr>
      <dsp:spPr>
        <a:xfrm>
          <a:off x="1486733" y="985844"/>
          <a:ext cx="1272531" cy="1314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Producto ó Servicio </a:t>
          </a:r>
        </a:p>
      </dsp:txBody>
      <dsp:txXfrm>
        <a:off x="1548853" y="1047964"/>
        <a:ext cx="1148291" cy="1190219"/>
      </dsp:txXfrm>
    </dsp:sp>
    <dsp:sp modelId="{9B6B55FC-B006-44C9-9BFD-B3EE79933F63}">
      <dsp:nvSpPr>
        <dsp:cNvPr id="0" name=""/>
        <dsp:cNvSpPr/>
      </dsp:nvSpPr>
      <dsp:spPr>
        <a:xfrm>
          <a:off x="2971353" y="985844"/>
          <a:ext cx="1272531" cy="1314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Canales de Distribución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a) Vendedores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b) Franquicias etc.</a:t>
          </a:r>
        </a:p>
      </dsp:txBody>
      <dsp:txXfrm>
        <a:off x="3033473" y="1047964"/>
        <a:ext cx="1148291" cy="1190219"/>
      </dsp:txXfrm>
    </dsp:sp>
    <dsp:sp modelId="{C8A4A3F2-2569-43B9-AEBE-1BD146D4B4F1}">
      <dsp:nvSpPr>
        <dsp:cNvPr id="0" name=""/>
        <dsp:cNvSpPr/>
      </dsp:nvSpPr>
      <dsp:spPr>
        <a:xfrm>
          <a:off x="4455973" y="985844"/>
          <a:ext cx="1272531" cy="1314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Mercado</a:t>
          </a:r>
        </a:p>
      </dsp:txBody>
      <dsp:txXfrm>
        <a:off x="4518093" y="1047964"/>
        <a:ext cx="1148291" cy="1190219"/>
      </dsp:txXfrm>
    </dsp:sp>
    <dsp:sp modelId="{D143C7B6-DDFB-422B-A854-8D025E0E7B46}">
      <dsp:nvSpPr>
        <dsp:cNvPr id="0" name=""/>
        <dsp:cNvSpPr/>
      </dsp:nvSpPr>
      <dsp:spPr>
        <a:xfrm>
          <a:off x="5940592" y="985844"/>
          <a:ext cx="1272531" cy="1314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" pitchFamily="34" charset="0"/>
              <a:cs typeface="Arial" pitchFamily="34" charset="0"/>
            </a:rPr>
            <a:t>Ingresos</a:t>
          </a:r>
          <a:r>
            <a:rPr lang="es-MX" sz="1200" kern="1200" baseline="0" dirty="0"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baseline="0" dirty="0">
              <a:latin typeface="Arial" pitchFamily="34" charset="0"/>
              <a:cs typeface="Arial" pitchFamily="34" charset="0"/>
            </a:rPr>
            <a:t>(%)</a:t>
          </a:r>
          <a:endParaRPr lang="es-MX" sz="1200" kern="1200" dirty="0">
            <a:latin typeface="Arial" pitchFamily="34" charset="0"/>
            <a:cs typeface="Arial" pitchFamily="34" charset="0"/>
          </a:endParaRPr>
        </a:p>
      </dsp:txBody>
      <dsp:txXfrm>
        <a:off x="6002712" y="1047964"/>
        <a:ext cx="1148291" cy="1190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E1B77-6B53-417B-9672-DBEBF4537CE4}" type="datetimeFigureOut">
              <a:rPr lang="es-MX" smtClean="0"/>
              <a:t>14/04/2016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1351D-B465-42E4-8979-8C3F0B67E1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9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46948" rIns="93921" bIns="46948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1" cy="468154"/>
          </a:xfrm>
          <a:prstGeom prst="rect">
            <a:avLst/>
          </a:prstGeom>
          <a:noFill/>
          <a:ln>
            <a:noFill/>
          </a:ln>
        </p:spPr>
        <p:txBody>
          <a:bodyPr lIns="93921" tIns="46948" rIns="93921" bIns="4694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49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46948" rIns="93921" bIns="46948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1" cy="468154"/>
          </a:xfrm>
          <a:prstGeom prst="rect">
            <a:avLst/>
          </a:prstGeom>
          <a:noFill/>
          <a:ln>
            <a:noFill/>
          </a:ln>
        </p:spPr>
        <p:txBody>
          <a:bodyPr lIns="93921" tIns="46948" rIns="93921" bIns="4694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97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46948" rIns="93921" bIns="46948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1" cy="468154"/>
          </a:xfrm>
          <a:prstGeom prst="rect">
            <a:avLst/>
          </a:prstGeom>
          <a:noFill/>
          <a:ln>
            <a:noFill/>
          </a:ln>
        </p:spPr>
        <p:txBody>
          <a:bodyPr lIns="93921" tIns="46948" rIns="93921" bIns="4694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s-MX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9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3731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3731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314"/>
            <a:ext cx="2133600" cy="365125"/>
          </a:xfrm>
        </p:spPr>
        <p:txBody>
          <a:bodyPr/>
          <a:lstStyle/>
          <a:p>
            <a:fld id="{B1048C64-E236-4276-AA06-5DAC5DC3C70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8764" y="0"/>
            <a:ext cx="6347048" cy="648072"/>
          </a:xfrm>
        </p:spPr>
        <p:txBody>
          <a:bodyPr>
            <a:noAutofit/>
          </a:bodyPr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-71562" y="947862"/>
            <a:ext cx="9287123" cy="526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3746" y="1130425"/>
            <a:ext cx="8229600" cy="528945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176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3479-9219-4C2E-848D-A3B385CD73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27384"/>
            <a:ext cx="6707088" cy="6825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" sz="1800">
                <a:solidFill>
                  <a:srgbClr val="335675"/>
                </a:solidFill>
                <a:sym typeface="Gill Sans" charset="0"/>
              </a:rPr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86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3116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3049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35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1305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6092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6161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4549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1381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528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18" y="-143122"/>
            <a:ext cx="9284835" cy="70484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60033" y="2571356"/>
            <a:ext cx="3960440" cy="872713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1A42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3" y="3645024"/>
            <a:ext cx="3744416" cy="648072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0472-A362-489F-B578-AA022226AB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644009" y="2571354"/>
            <a:ext cx="117727" cy="1721742"/>
          </a:xfrm>
          <a:prstGeom prst="rect">
            <a:avLst/>
          </a:prstGeom>
          <a:solidFill>
            <a:srgbClr val="1A4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10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5172" y="2107096"/>
            <a:ext cx="3077155" cy="28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" y="2442374"/>
            <a:ext cx="2797403" cy="25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4538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6574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92AC54-BD1E-4AF2-BC69-8DC60AC79A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 gráfico</a:t>
            </a:r>
            <a:endParaRPr lang="es-MX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92AC54-BD1E-4AF2-BC69-8DC60AC79A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7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 en línea</a:t>
            </a:r>
            <a:endParaRPr lang="es-MX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92AC54-BD1E-4AF2-BC69-8DC60AC79A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47863"/>
            <a:ext cx="4038600" cy="50734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47863"/>
            <a:ext cx="4038600" cy="50734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69D-6D37-4579-809A-D4004C5A998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2"/>
            <a:ext cx="4040188" cy="44973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90872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28802"/>
            <a:ext cx="4041775" cy="44973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2980-859D-481B-A80E-F97DEC95F6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84"/>
            <a:ext cx="6707088" cy="6825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B0E-3931-416F-A1DC-4BEC20C777D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AC54-BD1E-4AF2-BC69-8DC60AC79AC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384"/>
            <a:ext cx="6707088" cy="6825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45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836712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2060850"/>
            <a:ext cx="3008313" cy="40653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A4A4-F04B-4867-9268-A969DA2E57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384"/>
            <a:ext cx="6707088" cy="6825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" sz="1800">
                <a:solidFill>
                  <a:srgbClr val="335675"/>
                </a:solidFill>
                <a:sym typeface="Gill Sans" charset="0"/>
              </a:rPr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623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80729"/>
            <a:ext cx="5486400" cy="360040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316-F394-4118-8800-C2930693DF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384"/>
            <a:ext cx="6707088" cy="6825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" sz="1800">
                <a:solidFill>
                  <a:srgbClr val="335675"/>
                </a:solidFill>
                <a:sym typeface="Gill Sans" charset="0"/>
              </a:rPr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11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E533-4754-40E4-90B4-CDBC5DE497D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80512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384"/>
            <a:ext cx="6851104" cy="68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08722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232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2322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232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AC54-BD1E-4AF2-BC69-8DC60AC79AC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-1191" y="-166688"/>
            <a:ext cx="9144001" cy="908051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100">
              <a:solidFill>
                <a:srgbClr val="FFFFFF"/>
              </a:solidFill>
              <a:sym typeface="Gill Sans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10" y="12700"/>
            <a:ext cx="1397794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62" y="-188299"/>
            <a:ext cx="9284835" cy="706208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7159" y="2017198"/>
            <a:ext cx="3077155" cy="28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/>
          <p:cNvCxnSpPr/>
          <p:nvPr/>
        </p:nvCxnSpPr>
        <p:spPr>
          <a:xfrm>
            <a:off x="978010" y="6383304"/>
            <a:ext cx="7474226" cy="0"/>
          </a:xfrm>
          <a:prstGeom prst="line">
            <a:avLst/>
          </a:prstGeom>
          <a:ln>
            <a:solidFill>
              <a:srgbClr val="1A422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565833" y="6397989"/>
            <a:ext cx="229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1A4221"/>
                </a:solidFill>
              </a:rPr>
              <a:t>www.mayancapitalfund.com.mx</a:t>
            </a:r>
          </a:p>
          <a:p>
            <a:pPr algn="ctr"/>
            <a:r>
              <a:rPr lang="es-MX" sz="1200" b="1" dirty="0">
                <a:solidFill>
                  <a:srgbClr val="1A4221"/>
                </a:solidFill>
              </a:rPr>
              <a:t>(999) 944.2581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42" y="-39269"/>
            <a:ext cx="1025462" cy="93223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39462" y="2017198"/>
            <a:ext cx="9282272" cy="3572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4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xStyles>
    <p:titleStyle>
      <a:lvl1pPr algn="l" defTabSz="685800" rtl="0" eaLnBrk="1" latinLnBrk="0" hangingPunct="1">
        <a:spcBef>
          <a:spcPct val="0"/>
        </a:spcBef>
        <a:buNone/>
        <a:defRPr lang="es-MX" sz="18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17276" y="2039220"/>
            <a:ext cx="4070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&lt;&lt; Nombre de la Empresa&gt;&gt;</a:t>
            </a:r>
          </a:p>
          <a:p>
            <a:r>
              <a:rPr lang="es-MX" sz="1800" dirty="0">
                <a:solidFill>
                  <a:srgbClr val="1A4221"/>
                </a:solidFill>
              </a:rPr>
              <a:t>		&lt;&lt; Fecha&gt;&gt;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292080" y="2996952"/>
            <a:ext cx="2951931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3600" dirty="0"/>
              <a:t>&lt;&lt;Logotipo&gt;&gt;</a:t>
            </a:r>
          </a:p>
        </p:txBody>
      </p:sp>
    </p:spTree>
    <p:extLst>
      <p:ext uri="{BB962C8B-B14F-4D97-AF65-F5344CB8AC3E}">
        <p14:creationId xmlns:p14="http://schemas.microsoft.com/office/powerpoint/2010/main" val="104017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080690"/>
              </p:ext>
            </p:extLst>
          </p:nvPr>
        </p:nvGraphicFramePr>
        <p:xfrm>
          <a:off x="18314" y="1066357"/>
          <a:ext cx="8732370" cy="364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43608" y="260648"/>
            <a:ext cx="524246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685800" eaLnBrk="1" latinLnBrk="0" hangingPunct="1">
              <a:buNone/>
              <a:defRPr lang="es-MX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RESULTADOS ESPERADOS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988869" y="1617813"/>
            <a:ext cx="4167307" cy="1832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4102695" y="4868605"/>
            <a:ext cx="4647989" cy="10806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Escenario Conservador</a:t>
            </a:r>
          </a:p>
          <a:p>
            <a:pPr algn="ctr"/>
            <a:r>
              <a:rPr lang="es-MX" sz="2000" dirty="0"/>
              <a:t>Escenario Estimado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9513" y="4228237"/>
            <a:ext cx="845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Clientes	8 mil			51 mil			135 mil</a:t>
            </a:r>
          </a:p>
        </p:txBody>
      </p:sp>
    </p:spTree>
    <p:extLst>
      <p:ext uri="{BB962C8B-B14F-4D97-AF65-F5344CB8AC3E}">
        <p14:creationId xmlns:p14="http://schemas.microsoft.com/office/powerpoint/2010/main" val="196132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88640"/>
            <a:ext cx="57705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_tradnl" sz="2800" dirty="0">
                <a:latin typeface="Arial" charset="0"/>
                <a:cs typeface="Arial" charset="0"/>
              </a:rPr>
              <a:t>Producto/servicio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9145016" cy="511256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charset="0"/>
                <a:cs typeface="Arial" charset="0"/>
              </a:rPr>
              <a:t>Define tu producto y/o servicio.</a:t>
            </a:r>
          </a:p>
          <a:p>
            <a:pPr lvl="1"/>
            <a:r>
              <a:rPr lang="es-MX" sz="1450" dirty="0"/>
              <a:t>Descripción de las características tangibles (empaque, color, tamaño, nombre y justificación) </a:t>
            </a:r>
          </a:p>
          <a:p>
            <a:pPr lvl="1"/>
            <a:r>
              <a:rPr lang="es-MX" sz="1450" dirty="0"/>
              <a:t>Características Intangibles (uso, necesidades que cubre, durabilidad, tiempo de prestación del servicio o vigencia, garantías, soporte técnico, etc. </a:t>
            </a:r>
          </a:p>
          <a:p>
            <a:pPr lvl="1"/>
            <a:r>
              <a:rPr lang="es-MX" sz="1400" dirty="0"/>
              <a:t>Aspectos innovadores del producto </a:t>
            </a:r>
          </a:p>
          <a:p>
            <a:pPr lvl="1"/>
            <a:r>
              <a:rPr lang="es-MX" sz="1400" dirty="0"/>
              <a:t>Precio / Estrategia de precios / Condiciones Comerciales / Imagen, Publicidad y Promoción</a:t>
            </a:r>
          </a:p>
          <a:p>
            <a:pPr lvl="1"/>
            <a:r>
              <a:rPr lang="es-ES_tradnl" sz="1400" dirty="0">
                <a:latin typeface="Arial" charset="0"/>
                <a:cs typeface="Arial" charset="0"/>
              </a:rPr>
              <a:t>Inserta una imagen de tu producto.</a:t>
            </a:r>
            <a:r>
              <a:rPr lang="es-MX" sz="1400" dirty="0"/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charset="0"/>
                <a:cs typeface="Arial" charset="0"/>
              </a:rPr>
              <a:t>Mencionar que necesidades atiende.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charset="0"/>
                <a:cs typeface="Arial" charset="0"/>
              </a:rPr>
              <a:t>Describe la innovación desarrollada.</a:t>
            </a:r>
          </a:p>
          <a:p>
            <a:r>
              <a:rPr lang="es-MX" sz="1600" dirty="0"/>
              <a:t>Determinación del perfil del cliente y el mercado Potencial </a:t>
            </a:r>
          </a:p>
          <a:p>
            <a:pPr lvl="1"/>
            <a:r>
              <a:rPr lang="es-MX" sz="1450" dirty="0"/>
              <a:t>segmentación, características, volumen, etc. </a:t>
            </a:r>
          </a:p>
          <a:p>
            <a:r>
              <a:rPr lang="es-MX" sz="1600" dirty="0"/>
              <a:t>Plan de promoción </a:t>
            </a:r>
          </a:p>
          <a:p>
            <a:pPr lvl="1"/>
            <a:r>
              <a:rPr lang="es-MX" sz="1450" dirty="0"/>
              <a:t>Medios y frecuencia </a:t>
            </a:r>
          </a:p>
          <a:p>
            <a:pPr lvl="1"/>
            <a:r>
              <a:rPr lang="es-MX" sz="1450" dirty="0"/>
              <a:t>Costos </a:t>
            </a:r>
          </a:p>
          <a:p>
            <a:pPr lvl="1"/>
            <a:r>
              <a:rPr lang="es-MX" sz="1450" dirty="0"/>
              <a:t>Canal de Distribución </a:t>
            </a:r>
            <a:r>
              <a:rPr lang="es-MX" sz="1400" dirty="0"/>
              <a:t>y punto de venta (Analizar ventajas y desventajas de cada canal a utilizar) </a:t>
            </a:r>
          </a:p>
          <a:p>
            <a:pPr lvl="1"/>
            <a:r>
              <a:rPr lang="es-MX" sz="1600" dirty="0"/>
              <a:t>ubicación geográfica de la empresa y la cobertura de los productos y servicios.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1600" dirty="0"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81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Proceso de producción y ventas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5289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Cadena de Abasto- materia prima y proveedores (requerimientos, y cantidades de materia prima y nombre, precios y ubicación de proveedores). 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Producción y/o operaciones 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Maquinaria y/o herramientas de trabajo (especificación técnica, costo y capacidad de producción) 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Identificación de los rubros y costos de producción/operación) </a:t>
            </a:r>
          </a:p>
          <a:p>
            <a:pPr>
              <a:lnSpc>
                <a:spcPct val="150000"/>
              </a:lnSpc>
            </a:pPr>
            <a:r>
              <a:rPr lang="es-MX" dirty="0"/>
              <a:t>Aspectos de control de calidad </a:t>
            </a:r>
          </a:p>
          <a:p>
            <a:pPr>
              <a:lnSpc>
                <a:spcPct val="150000"/>
              </a:lnSpc>
            </a:pPr>
            <a:r>
              <a:rPr lang="es-MX" dirty="0"/>
              <a:t>Distribución y ventas </a:t>
            </a:r>
          </a:p>
          <a:p>
            <a:pPr>
              <a:lnSpc>
                <a:spcPct val="150000"/>
              </a:lnSpc>
            </a:pPr>
            <a:r>
              <a:rPr lang="es-MX" dirty="0"/>
              <a:t>Actividades y costos para la distribución del producto, servicios de outsourcing. </a:t>
            </a:r>
          </a:p>
          <a:p>
            <a:pPr>
              <a:lnSpc>
                <a:spcPct val="150000"/>
              </a:lnSpc>
            </a:pPr>
            <a:r>
              <a:rPr lang="es-MX" dirty="0"/>
              <a:t>Actividades para el desarrollo del plan de ventas. </a:t>
            </a:r>
          </a:p>
          <a:p>
            <a:pPr>
              <a:lnSpc>
                <a:spcPct val="150000"/>
              </a:lnSpc>
            </a:pPr>
            <a:r>
              <a:rPr lang="es-MX" dirty="0"/>
              <a:t>Tecnología de Información 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Software 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Hardware </a:t>
            </a:r>
          </a:p>
          <a:p>
            <a:pPr lvl="1">
              <a:lnSpc>
                <a:spcPct val="150000"/>
              </a:lnSpc>
            </a:pPr>
            <a:r>
              <a:rPr lang="es-MX" dirty="0"/>
              <a:t>Licencias </a:t>
            </a:r>
          </a:p>
        </p:txBody>
      </p:sp>
    </p:spTree>
    <p:extLst>
      <p:ext uri="{BB962C8B-B14F-4D97-AF65-F5344CB8AC3E}">
        <p14:creationId xmlns:p14="http://schemas.microsoft.com/office/powerpoint/2010/main" val="270046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781" y="188640"/>
            <a:ext cx="62753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ES_tradnl" sz="2800" dirty="0">
                <a:latin typeface="Arial" charset="0"/>
                <a:cs typeface="Arial" charset="0"/>
              </a:rPr>
              <a:t>El Mercado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24744"/>
            <a:ext cx="925252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</a:pPr>
            <a:endParaRPr lang="es-ES_tradnl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s-ES_tradnl" sz="1600" dirty="0">
                <a:latin typeface="Arial" charset="0"/>
                <a:cs typeface="Arial" charset="0"/>
              </a:rPr>
              <a:t>Describe la situación actual del mercado objetivo, datos duros (nacional e internacional).</a:t>
            </a:r>
          </a:p>
          <a:p>
            <a:pPr eaLnBrk="1" hangingPunct="1">
              <a:lnSpc>
                <a:spcPct val="200000"/>
              </a:lnSpc>
            </a:pPr>
            <a:r>
              <a:rPr lang="es-ES_tradnl" sz="1600" dirty="0">
                <a:latin typeface="Arial" charset="0"/>
                <a:cs typeface="Arial" charset="0"/>
              </a:rPr>
              <a:t>Especificar claramente cuál es el mercado meta.</a:t>
            </a:r>
          </a:p>
          <a:p>
            <a:pPr eaLnBrk="1" hangingPunct="1">
              <a:lnSpc>
                <a:spcPct val="200000"/>
              </a:lnSpc>
            </a:pPr>
            <a:r>
              <a:rPr lang="es-ES_tradnl" sz="1600" dirty="0">
                <a:latin typeface="Arial" charset="0"/>
                <a:cs typeface="Arial" charset="0"/>
              </a:rPr>
              <a:t>Describe la situación proyectada una vez que entres al mercado.</a:t>
            </a:r>
          </a:p>
          <a:p>
            <a:pPr eaLnBrk="1" hangingPunct="1">
              <a:lnSpc>
                <a:spcPct val="200000"/>
              </a:lnSpc>
            </a:pPr>
            <a:r>
              <a:rPr lang="es-ES_tradnl" sz="1600" dirty="0">
                <a:latin typeface="Arial" charset="0"/>
                <a:cs typeface="Arial" charset="0"/>
              </a:rPr>
              <a:t>Menciona el valor estimado del mercado.</a:t>
            </a:r>
            <a:r>
              <a:rPr lang="es-MX" sz="1600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es-MX" sz="1600" dirty="0">
                <a:latin typeface="Arial" charset="0"/>
                <a:cs typeface="Arial" charset="0"/>
              </a:rPr>
              <a:t>Se recomienda  utilizar gráficas para ilustrar el tamaño del mercado. </a:t>
            </a:r>
            <a:endParaRPr lang="es-ES_tradnl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</a:pPr>
            <a:endParaRPr lang="es-ES_tradnl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</a:pPr>
            <a:endParaRPr lang="es-ES_tradnl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</a:pPr>
            <a:endParaRPr lang="es-ES_tradnl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echa derecha 17"/>
          <p:cNvSpPr/>
          <p:nvPr/>
        </p:nvSpPr>
        <p:spPr>
          <a:xfrm>
            <a:off x="6444208" y="2780928"/>
            <a:ext cx="2699792" cy="1750253"/>
          </a:xfrm>
          <a:prstGeom prst="rightArrow">
            <a:avLst>
              <a:gd name="adj1" fmla="val 65595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75 </a:t>
            </a:r>
            <a:r>
              <a:rPr lang="es-MX" dirty="0" err="1"/>
              <a:t>mill</a:t>
            </a:r>
            <a:r>
              <a:rPr lang="es-MX" dirty="0"/>
              <a:t> de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15616" y="188640"/>
            <a:ext cx="4119861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Análisis de la industria </a:t>
            </a:r>
          </a:p>
        </p:txBody>
      </p:sp>
      <p:sp>
        <p:nvSpPr>
          <p:cNvPr id="14" name="Shape 189"/>
          <p:cNvSpPr/>
          <p:nvPr/>
        </p:nvSpPr>
        <p:spPr>
          <a:xfrm>
            <a:off x="2951820" y="1911557"/>
            <a:ext cx="3654406" cy="3672407"/>
          </a:xfrm>
          <a:prstGeom prst="ellipse">
            <a:avLst/>
          </a:prstGeom>
          <a:solidFill>
            <a:srgbClr val="17365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60 M </a:t>
            </a:r>
          </a:p>
        </p:txBody>
      </p:sp>
      <p:sp>
        <p:nvSpPr>
          <p:cNvPr id="15" name="Shape 190"/>
          <p:cNvSpPr/>
          <p:nvPr/>
        </p:nvSpPr>
        <p:spPr>
          <a:xfrm>
            <a:off x="-176661" y="2780928"/>
            <a:ext cx="2300389" cy="2297298"/>
          </a:xfrm>
          <a:prstGeom prst="ellipse">
            <a:avLst/>
          </a:prstGeom>
          <a:solidFill>
            <a:srgbClr val="3F51B5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 M </a:t>
            </a:r>
          </a:p>
        </p:txBody>
      </p:sp>
      <p:sp>
        <p:nvSpPr>
          <p:cNvPr id="16" name="Shape 191"/>
          <p:cNvSpPr txBox="1"/>
          <p:nvPr/>
        </p:nvSpPr>
        <p:spPr>
          <a:xfrm>
            <a:off x="89406" y="5189131"/>
            <a:ext cx="181443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20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</a:p>
        </p:txBody>
      </p:sp>
      <p:sp>
        <p:nvSpPr>
          <p:cNvPr id="17" name="Shape 192"/>
          <p:cNvSpPr txBox="1"/>
          <p:nvPr/>
        </p:nvSpPr>
        <p:spPr>
          <a:xfrm>
            <a:off x="3763795" y="5687912"/>
            <a:ext cx="181443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2000" b="0" i="0" u="none" strike="noStrike" cap="none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2015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6444208" y="1087414"/>
            <a:ext cx="2699792" cy="1750253"/>
          </a:xfrm>
          <a:prstGeom prst="rightArrow">
            <a:avLst>
              <a:gd name="adj1" fmla="val 65595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30 </a:t>
            </a:r>
            <a:r>
              <a:rPr lang="es-MX" dirty="0" err="1"/>
              <a:t>mill</a:t>
            </a:r>
            <a:r>
              <a:rPr lang="es-MX" dirty="0"/>
              <a:t> de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6501355" y="4531181"/>
            <a:ext cx="2699792" cy="1750253"/>
          </a:xfrm>
          <a:prstGeom prst="rightArrow">
            <a:avLst>
              <a:gd name="adj1" fmla="val 65595"/>
              <a:gd name="adj2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Usd$3 </a:t>
            </a:r>
            <a:r>
              <a:rPr lang="es-MX" dirty="0" err="1"/>
              <a:t>bill</a:t>
            </a:r>
            <a:r>
              <a:rPr lang="es-MX" dirty="0"/>
              <a:t> Mercado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-81867" y="1047456"/>
            <a:ext cx="4725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r>
              <a:rPr lang="es-MX" sz="1800" dirty="0">
                <a:latin typeface="Corbel" pitchFamily="34" charset="0"/>
              </a:rPr>
              <a:t> y gráfico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Universo de clientes y perfil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Como esta segmentado y distribuido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Cual es la competencia</a:t>
            </a:r>
          </a:p>
        </p:txBody>
      </p:sp>
    </p:spTree>
    <p:extLst>
      <p:ext uri="{BB962C8B-B14F-4D97-AF65-F5344CB8AC3E}">
        <p14:creationId xmlns:p14="http://schemas.microsoft.com/office/powerpoint/2010/main" val="378892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1619672" y="-190205"/>
            <a:ext cx="5040560" cy="830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ym typeface="Montserrat"/>
              </a:rPr>
              <a:t>Competencia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-81867" y="1047456"/>
            <a:ext cx="81822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r>
              <a:rPr lang="es-MX" sz="1800" dirty="0">
                <a:latin typeface="Corbel" pitchFamily="34" charset="0"/>
              </a:rPr>
              <a:t>  y en Matriz de Impacto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Quienes son tus competidores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Como te ubican tus clientes frente a tu competencia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Destaca tus fortalezas y las de tu competencia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Agrega fotos o logos y marcas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225891"/>
            <a:ext cx="4797392" cy="30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810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88640"/>
            <a:ext cx="421423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Alianzas estratégicas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-108520" y="1556792"/>
            <a:ext cx="81822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r>
              <a:rPr lang="es-MX" sz="1800" dirty="0">
                <a:latin typeface="Corbel" pitchFamily="34" charset="0"/>
              </a:rPr>
              <a:t>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Con Quienes haz hecho Alianzas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Cual ha sido el impacto de estas alianzas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Describe los términos generales de las alianzas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Sube foto de los logos o marcas de tus alianzas</a:t>
            </a:r>
          </a:p>
        </p:txBody>
      </p:sp>
    </p:spTree>
    <p:extLst>
      <p:ext uri="{BB962C8B-B14F-4D97-AF65-F5344CB8AC3E}">
        <p14:creationId xmlns:p14="http://schemas.microsoft.com/office/powerpoint/2010/main" val="135966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/>
          <p:nvPr/>
        </p:nvSpPr>
        <p:spPr>
          <a:xfrm>
            <a:off x="2699792" y="116632"/>
            <a:ext cx="15856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Riesgos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1414"/>
              </p:ext>
            </p:extLst>
          </p:nvPr>
        </p:nvGraphicFramePr>
        <p:xfrm>
          <a:off x="176316" y="1340768"/>
          <a:ext cx="9380028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3892">
                  <a:extLst>
                    <a:ext uri="{9D8B030D-6E8A-4147-A177-3AD203B41FA5}">
                      <a16:colId xmlns:a16="http://schemas.microsoft.com/office/drawing/2014/main" val="4238317959"/>
                    </a:ext>
                  </a:extLst>
                </a:gridCol>
                <a:gridCol w="5796136">
                  <a:extLst>
                    <a:ext uri="{9D8B030D-6E8A-4147-A177-3AD203B41FA5}">
                      <a16:colId xmlns:a16="http://schemas.microsoft.com/office/drawing/2014/main" val="2165785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s-MX" sz="1600" dirty="0"/>
                        <a:t>Riesgo 1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s-MX" sz="1600" dirty="0"/>
                        <a:t>Riesgo 2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s-MX" sz="1600" dirty="0"/>
                        <a:t>Riesgo 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600" kern="1200" dirty="0"/>
                        <a:t>Mitigantes 1</a:t>
                      </a:r>
                      <a:endParaRPr lang="es-MX" sz="1600" kern="1200" baseline="0" dirty="0"/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600" kern="1200" dirty="0"/>
                        <a:t>Mitigantes 2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600" kern="1200" dirty="0"/>
                        <a:t>Mitigantes 3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74470"/>
                  </a:ext>
                </a:extLst>
              </a:tr>
            </a:tbl>
          </a:graphicData>
        </a:graphic>
      </p:graphicFrame>
      <p:sp>
        <p:nvSpPr>
          <p:cNvPr id="7" name="Flecha derecha 6"/>
          <p:cNvSpPr/>
          <p:nvPr/>
        </p:nvSpPr>
        <p:spPr>
          <a:xfrm>
            <a:off x="3067369" y="1371776"/>
            <a:ext cx="648072" cy="111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18042"/>
              </p:ext>
            </p:extLst>
          </p:nvPr>
        </p:nvGraphicFramePr>
        <p:xfrm>
          <a:off x="176316" y="3188666"/>
          <a:ext cx="8712968" cy="1691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317579843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788624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87193572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05337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Matriz de Riesgo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Magnitud del daño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Probabilidad de que ocurra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Impacto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6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Riesgo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8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Riesgo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2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Riesgo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0018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-186658" y="5089065"/>
            <a:ext cx="933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&lt;&lt;Describir los aspectos claves de tu negocio que traen consigo riesgos y cual ha sido tu estrategia para mitigarlos&gt;&gt;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6316" y="5809325"/>
            <a:ext cx="786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>
                <a:solidFill>
                  <a:srgbClr val="FF0000"/>
                </a:solidFill>
              </a:rPr>
              <a:t>La escala es de 1 a 5 tanto en magnitud como en probabilidad</a:t>
            </a:r>
          </a:p>
        </p:txBody>
      </p:sp>
    </p:spTree>
    <p:extLst>
      <p:ext uri="{BB962C8B-B14F-4D97-AF65-F5344CB8AC3E}">
        <p14:creationId xmlns:p14="http://schemas.microsoft.com/office/powerpoint/2010/main" val="330565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112" y="1124744"/>
            <a:ext cx="9115887" cy="504056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endParaRPr lang="es-MX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s-MX" sz="1400" b="1" dirty="0"/>
              <a:t>Estados Financieros 2 últimos años y parciales del año*</a:t>
            </a:r>
          </a:p>
          <a:p>
            <a:pPr>
              <a:lnSpc>
                <a:spcPct val="150000"/>
              </a:lnSpc>
            </a:pPr>
            <a:r>
              <a:rPr lang="es-MX" sz="1400" dirty="0"/>
              <a:t>Balance General anual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Flujo de Efectivo anual 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Estado de Resultados anual 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Relación Analítica de principales cuentas</a:t>
            </a:r>
          </a:p>
          <a:p>
            <a:pPr>
              <a:lnSpc>
                <a:spcPct val="150000"/>
              </a:lnSpc>
            </a:pPr>
            <a:r>
              <a:rPr lang="es-MX" sz="1400" dirty="0"/>
              <a:t>Indicadores Financieros </a:t>
            </a:r>
          </a:p>
          <a:p>
            <a:pPr marL="300038" lvl="1" indent="0">
              <a:lnSpc>
                <a:spcPct val="150000"/>
              </a:lnSpc>
              <a:buNone/>
            </a:pPr>
            <a:r>
              <a:rPr lang="es-MX" sz="1250" dirty="0"/>
              <a:t>a) Liquidez/prueba de acido </a:t>
            </a:r>
          </a:p>
          <a:p>
            <a:pPr marL="300038" lvl="1" indent="0">
              <a:lnSpc>
                <a:spcPct val="150000"/>
              </a:lnSpc>
              <a:buNone/>
            </a:pPr>
            <a:r>
              <a:rPr lang="es-MX" sz="1250" dirty="0"/>
              <a:t>b) Periodo de Recuperación de Inversión </a:t>
            </a:r>
          </a:p>
          <a:p>
            <a:pPr marL="300038" lvl="1" indent="0">
              <a:lnSpc>
                <a:spcPct val="150000"/>
              </a:lnSpc>
              <a:buNone/>
            </a:pPr>
            <a:r>
              <a:rPr lang="es-MX" sz="1250" dirty="0"/>
              <a:t>c) Rentabilidad sobre la inversión </a:t>
            </a:r>
          </a:p>
          <a:p>
            <a:pPr marL="300038" lvl="1" indent="0">
              <a:lnSpc>
                <a:spcPct val="150000"/>
              </a:lnSpc>
              <a:buNone/>
            </a:pPr>
            <a:r>
              <a:rPr lang="es-MX" sz="1250" dirty="0"/>
              <a:t>d) Rentabilidad sobre el capital contable </a:t>
            </a:r>
          </a:p>
          <a:p>
            <a:pPr marL="300038" lvl="1" indent="0">
              <a:lnSpc>
                <a:spcPct val="150000"/>
              </a:lnSpc>
              <a:buNone/>
            </a:pPr>
            <a:r>
              <a:rPr lang="es-MX" sz="1250" dirty="0"/>
              <a:t>e) Punto de Equilibrio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MX" sz="1400" dirty="0">
                <a:latin typeface="Arial" charset="0"/>
                <a:cs typeface="Arial" charset="0"/>
              </a:rPr>
              <a:t>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MX" sz="1050" i="1" dirty="0">
                <a:latin typeface="Arial" pitchFamily="34" charset="0"/>
                <a:cs typeface="Arial" pitchFamily="34" charset="0"/>
              </a:rPr>
              <a:t>* Para el caso de proyectos para el Fondo Seed Capital no aplica.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3" y="-243408"/>
            <a:ext cx="43924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dirty="0">
                <a:latin typeface="Arial" charset="0"/>
                <a:ea typeface="+mj-ea"/>
              </a:rPr>
              <a:t>Análisis Financiero</a:t>
            </a:r>
          </a:p>
        </p:txBody>
      </p:sp>
    </p:spTree>
    <p:extLst>
      <p:ext uri="{BB962C8B-B14F-4D97-AF65-F5344CB8AC3E}">
        <p14:creationId xmlns:p14="http://schemas.microsoft.com/office/powerpoint/2010/main" val="215345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501008"/>
            <a:ext cx="6400502" cy="3018655"/>
          </a:xfrm>
        </p:spPr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_tradnl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charset="0"/>
                <a:cs typeface="Arial" charset="0"/>
              </a:rPr>
              <a:t>TIR: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charset="0"/>
                <a:cs typeface="Arial" charset="0"/>
              </a:rPr>
              <a:t>VPN: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charset="0"/>
                <a:cs typeface="Arial" charset="0"/>
              </a:rPr>
              <a:t>Punto de equilibrio: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>
                <a:latin typeface="Arial" charset="0"/>
                <a:cs typeface="Arial" charset="0"/>
              </a:rPr>
              <a:t>Cifras expresadas en miles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charset="0"/>
                <a:cs typeface="Arial" charset="0"/>
              </a:rPr>
              <a:t>Presentar las cifras a 5 años.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charset="0"/>
                <a:cs typeface="Arial" charset="0"/>
              </a:rPr>
              <a:t>Mencionar ventas, costo y utilidad, como se muestra en la gráfica “Ejemplo”</a:t>
            </a:r>
            <a:r>
              <a:rPr lang="es-MX" sz="1400" dirty="0">
                <a:latin typeface="Arial" charset="0"/>
                <a:cs typeface="Arial" charset="0"/>
              </a:rPr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MX" sz="1050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-243408"/>
            <a:ext cx="56927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>
                <a:latin typeface="Arial" charset="0"/>
                <a:ea typeface="+mj-ea"/>
              </a:rPr>
              <a:t>Proyecciones Financieras</a:t>
            </a:r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extLst/>
          </p:nvPr>
        </p:nvGraphicFramePr>
        <p:xfrm>
          <a:off x="1043608" y="1587978"/>
          <a:ext cx="78581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7504" y="992925"/>
            <a:ext cx="853244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NOTA: FAVOR DE SUBIR LOS DATOS FINANCIEROS Y PROYECCIONES EN SISTEMA  WWW.MAYANCAPITALFUND.COM</a:t>
            </a:r>
          </a:p>
        </p:txBody>
      </p:sp>
    </p:spTree>
    <p:extLst>
      <p:ext uri="{BB962C8B-B14F-4D97-AF65-F5344CB8AC3E}">
        <p14:creationId xmlns:p14="http://schemas.microsoft.com/office/powerpoint/2010/main" val="83574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7504" y="1124744"/>
            <a:ext cx="8928992" cy="237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El siguiente esquema tiene por objeto ayudarte a realizar una presentación de acuerdo a las necesidades que un inversionista requiere sobre tu proyecto</a:t>
            </a:r>
          </a:p>
          <a:p>
            <a:pPr marL="285750" indent="-285750" algn="just" fontAlgn="auto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Se breve (Utilice viñetas), gráficos y  pon sólo la información vital </a:t>
            </a:r>
          </a:p>
          <a:p>
            <a:pPr marL="742950" lvl="1" indent="-285750" algn="just" fontAlgn="auto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Los detalles o soporte los puedes adjuntar como Anexo</a:t>
            </a:r>
          </a:p>
          <a:p>
            <a:pPr marL="285750" indent="-285750" algn="just" fontAlgn="auto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_tradnl" sz="1600" dirty="0">
                <a:latin typeface="Arial" charset="0"/>
              </a:rPr>
              <a:t>Agrega siempre las fuentes de la información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600" b="1" u="sng" dirty="0">
                <a:latin typeface="Arial" pitchFamily="34" charset="0"/>
                <a:cs typeface="Arial" pitchFamily="34" charset="0"/>
              </a:rPr>
              <a:t>Índice de Temas mínimos a incluir</a:t>
            </a:r>
          </a:p>
        </p:txBody>
      </p:sp>
      <p:sp>
        <p:nvSpPr>
          <p:cNvPr id="12291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/>
              <a:t>Guía para presentar tu Plan de Negocios</a:t>
            </a:r>
            <a:br>
              <a:rPr lang="es-MX" sz="2800" dirty="0"/>
            </a:br>
            <a:r>
              <a:rPr lang="es-MX" sz="2400" b="0" dirty="0"/>
              <a:t>Recomendaciones</a:t>
            </a:r>
            <a:r>
              <a:rPr lang="es-MX" sz="2800" dirty="0"/>
              <a:t>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07504" y="3517621"/>
          <a:ext cx="8928992" cy="3255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Detalles de la solicitud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 la Empresa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del equipo de trabajo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del Producto / Servicio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 la Innovación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del 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Análisis de la Competencia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del Modelo de Negocio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Descripción de los Riesgos de Negocio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Análisis Financiero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Proyecciones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Financieras</a:t>
                      </a: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Compromisos y Logros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77240" lvl="1" indent="-320040" algn="just" fontAlgn="auto">
                        <a:lnSpc>
                          <a:spcPct val="13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Char char="q"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7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025701"/>
              </p:ext>
            </p:extLst>
          </p:nvPr>
        </p:nvGraphicFramePr>
        <p:xfrm>
          <a:off x="18314" y="1066357"/>
          <a:ext cx="8732370" cy="364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115616" y="174114"/>
            <a:ext cx="606871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Situación financiera proyectada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691680" y="1260325"/>
            <a:ext cx="181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Punto Equilibrio</a:t>
            </a:r>
          </a:p>
          <a:p>
            <a:pPr algn="ctr"/>
            <a:r>
              <a:rPr lang="es-MX" dirty="0"/>
              <a:t> _________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26509" y="4869160"/>
            <a:ext cx="82012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err="1"/>
              <a:t>Bullets</a:t>
            </a:r>
            <a:r>
              <a:rPr lang="es-MX" sz="2000" dirty="0"/>
              <a:t> generales que describan los supuestos utilizados para la proyección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Datos de los escenarios de proyección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Cual sería el valor estimado de venta en el momento de la salida del fondo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7880" y="2808472"/>
            <a:ext cx="954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TIR*</a:t>
            </a:r>
          </a:p>
          <a:p>
            <a:pPr algn="ctr"/>
            <a:r>
              <a:rPr lang="es-MX" dirty="0"/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406967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0"/>
            <a:ext cx="5400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Aspectos financieros Relevantes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905179"/>
            <a:ext cx="3987130" cy="2523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77" y="850310"/>
            <a:ext cx="3999323" cy="25788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059" y="3775976"/>
            <a:ext cx="4054192" cy="25849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677" y="3641852"/>
            <a:ext cx="400541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ANALISIS DEL PUNTO DE EQUILIBRIO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052736"/>
            <a:ext cx="5130683" cy="2592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54" y="3645024"/>
            <a:ext cx="5889246" cy="26885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88729" y="1756289"/>
            <a:ext cx="4551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INCORPORAR ANALISIS</a:t>
            </a:r>
          </a:p>
          <a:p>
            <a:r>
              <a:rPr lang="es-MX" dirty="0"/>
              <a:t>DE TENDENCIA DE UNIDADES</a:t>
            </a:r>
          </a:p>
          <a:p>
            <a:r>
              <a:rPr lang="es-MX" dirty="0"/>
              <a:t>PARA SALIR EN EQUILIBRIO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62557" y="3956226"/>
            <a:ext cx="3410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INCORPORAR ANALISIS DE # DE UNIDADES MIN</a:t>
            </a:r>
          </a:p>
          <a:p>
            <a:pPr algn="ctr"/>
            <a:r>
              <a:rPr lang="es-MX" dirty="0"/>
              <a:t>PARA SALIR EN EQUILIBRIO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730973"/>
            <a:ext cx="853244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NOTA: EN NUESTRO SITIO  WWW.MAYANCAPITALFUND.COM HAY UN MODULO DONDE PUEDES CONSTRUIR TU PLAN FINANCIERO Y GENERAR TODOS ESTOS DATOS</a:t>
            </a:r>
          </a:p>
        </p:txBody>
      </p:sp>
    </p:spTree>
    <p:extLst>
      <p:ext uri="{BB962C8B-B14F-4D97-AF65-F5344CB8AC3E}">
        <p14:creationId xmlns:p14="http://schemas.microsoft.com/office/powerpoint/2010/main" val="392568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ANALISIS DE RENTABILIDAD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052736"/>
            <a:ext cx="5322269" cy="3426249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645931"/>
              </p:ext>
            </p:extLst>
          </p:nvPr>
        </p:nvGraphicFramePr>
        <p:xfrm>
          <a:off x="4788024" y="3861048"/>
          <a:ext cx="4541912" cy="303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679330" y="1844824"/>
            <a:ext cx="2969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ANALISIS DE LA</a:t>
            </a:r>
          </a:p>
          <a:p>
            <a:pPr algn="ctr"/>
            <a:r>
              <a:rPr lang="es-MX" dirty="0"/>
              <a:t>RENTABILIDAD</a:t>
            </a:r>
          </a:p>
          <a:p>
            <a:pPr algn="ctr"/>
            <a:r>
              <a:rPr lang="es-MX" dirty="0"/>
              <a:t>SOBRE EL CAPITAL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0741" y="4478985"/>
            <a:ext cx="3231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ANALISIS DE LA</a:t>
            </a:r>
          </a:p>
          <a:p>
            <a:pPr algn="ctr"/>
            <a:r>
              <a:rPr lang="es-MX" dirty="0"/>
              <a:t>RENTABILIDAD</a:t>
            </a:r>
          </a:p>
          <a:p>
            <a:pPr algn="ctr"/>
            <a:r>
              <a:rPr lang="es-MX" dirty="0"/>
              <a:t>SOBRE LOS ACTIVOS</a:t>
            </a:r>
          </a:p>
        </p:txBody>
      </p:sp>
    </p:spTree>
    <p:extLst>
      <p:ext uri="{BB962C8B-B14F-4D97-AF65-F5344CB8AC3E}">
        <p14:creationId xmlns:p14="http://schemas.microsoft.com/office/powerpoint/2010/main" val="353788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65842"/>
            <a:ext cx="6707088" cy="682552"/>
          </a:xfrm>
        </p:spPr>
        <p:txBody>
          <a:bodyPr/>
          <a:lstStyle/>
          <a:p>
            <a:r>
              <a:rPr lang="es-MX" dirty="0"/>
              <a:t>ANALISIS DE UTILIDADES RETENIDAS PARA REPARTIR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881412"/>
            <a:ext cx="8928992" cy="518784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59632" y="1772816"/>
            <a:ext cx="4642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INCORPORAR ANALISIS DEL</a:t>
            </a:r>
          </a:p>
          <a:p>
            <a:pPr algn="ctr"/>
            <a:r>
              <a:rPr lang="es-MX" dirty="0"/>
              <a:t>% DE UTILIDADES QUE LE</a:t>
            </a:r>
          </a:p>
          <a:p>
            <a:pPr algn="ctr"/>
            <a:r>
              <a:rPr lang="es-MX" dirty="0"/>
              <a:t>DARIAN LA SALIDA AL FONDO</a:t>
            </a:r>
          </a:p>
          <a:p>
            <a:pPr algn="ctr"/>
            <a:r>
              <a:rPr lang="es-MX" dirty="0"/>
              <a:t>POR LA RECOMPRA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4261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17276" y="2039220"/>
            <a:ext cx="4070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&lt;&lt; Nombre de la Empresa&gt;&gt;</a:t>
            </a:r>
          </a:p>
          <a:p>
            <a:r>
              <a:rPr lang="es-MX" sz="1800" dirty="0">
                <a:solidFill>
                  <a:srgbClr val="1A4221"/>
                </a:solidFill>
              </a:rPr>
              <a:t>		&lt;&lt; Fecha&gt;&gt;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292080" y="2996952"/>
            <a:ext cx="2951931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3600" dirty="0"/>
              <a:t>&lt;&lt;Logotipo&gt;&gt;</a:t>
            </a:r>
          </a:p>
        </p:txBody>
      </p:sp>
    </p:spTree>
    <p:extLst>
      <p:ext uri="{BB962C8B-B14F-4D97-AF65-F5344CB8AC3E}">
        <p14:creationId xmlns:p14="http://schemas.microsoft.com/office/powerpoint/2010/main" val="23409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03896"/>
            <a:ext cx="4930580" cy="682552"/>
          </a:xfrm>
        </p:spPr>
        <p:txBody>
          <a:bodyPr/>
          <a:lstStyle/>
          <a:p>
            <a:pPr algn="ctr"/>
            <a:r>
              <a:rPr lang="es-MX" dirty="0"/>
              <a:t>AGENDA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611560" y="470211"/>
            <a:ext cx="721096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orbel" pitchFamily="34" charset="0"/>
              </a:rPr>
              <a:t>EMPRESA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Quien es la empresa y que necesidad resuelve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Quien es la empresaria y cual es su equipo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Cual es el modelo de Negocio</a:t>
            </a:r>
          </a:p>
          <a:p>
            <a:pPr algn="just"/>
            <a:endParaRPr lang="es-MX" sz="900" dirty="0">
              <a:latin typeface="Corbel" pitchFamily="34" charset="0"/>
            </a:endParaRPr>
          </a:p>
          <a:p>
            <a:pPr algn="just"/>
            <a:r>
              <a:rPr lang="es-MX" sz="1600" dirty="0">
                <a:latin typeface="Corbel" pitchFamily="34" charset="0"/>
              </a:rPr>
              <a:t>DESTINO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Cual es la propuesta de participación del fondo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Cuales son los beneficios que se esperan</a:t>
            </a:r>
          </a:p>
          <a:p>
            <a:pPr algn="just"/>
            <a:endParaRPr lang="es-MX" sz="900" dirty="0">
              <a:latin typeface="Corbel" pitchFamily="34" charset="0"/>
            </a:endParaRPr>
          </a:p>
          <a:p>
            <a:pPr algn="just"/>
            <a:r>
              <a:rPr lang="es-MX" sz="1600" dirty="0">
                <a:latin typeface="Corbel" pitchFamily="34" charset="0"/>
              </a:rPr>
              <a:t>MERCADO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Análisis de la Industria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Análisis de Mercado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Riesgos</a:t>
            </a:r>
          </a:p>
          <a:p>
            <a:pPr algn="just"/>
            <a:endParaRPr lang="es-MX" sz="900" dirty="0">
              <a:latin typeface="Corbel" pitchFamily="34" charset="0"/>
            </a:endParaRPr>
          </a:p>
          <a:p>
            <a:pPr algn="just"/>
            <a:r>
              <a:rPr lang="es-MX" sz="1600" dirty="0">
                <a:latin typeface="Corbel" pitchFamily="34" charset="0"/>
              </a:rPr>
              <a:t>PROCESO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Proceso productivo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000" dirty="0">
              <a:latin typeface="Corbel" pitchFamily="34" charset="0"/>
            </a:endParaRPr>
          </a:p>
          <a:p>
            <a:pPr algn="just"/>
            <a:r>
              <a:rPr lang="es-MX" sz="1600" dirty="0">
                <a:latin typeface="Corbel" pitchFamily="34" charset="0"/>
              </a:rPr>
              <a:t>FINANZAS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Proyecciones y Escenarios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Valuación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Corbel" pitchFamily="34" charset="0"/>
            </a:endParaRPr>
          </a:p>
          <a:p>
            <a:pPr algn="just"/>
            <a:r>
              <a:rPr lang="es-MX" sz="1600" dirty="0">
                <a:latin typeface="Corbel" pitchFamily="34" charset="0"/>
              </a:rPr>
              <a:t>PROPUESTA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Condiciones de participación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orbel" pitchFamily="34" charset="0"/>
              </a:rPr>
              <a:t>Estrategia de Salida</a:t>
            </a:r>
          </a:p>
          <a:p>
            <a:pPr algn="just"/>
            <a:endParaRPr lang="es-MX" sz="1600" dirty="0">
              <a:latin typeface="Corbe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8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-25860"/>
            <a:ext cx="6707088" cy="6825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400" dirty="0"/>
              <a:t>La Empresa</a:t>
            </a:r>
            <a:br>
              <a:rPr lang="es-MX" sz="2400" dirty="0"/>
            </a:br>
            <a:r>
              <a:rPr lang="es-MX" sz="2400" dirty="0"/>
              <a:t>Sector: &lt;&lt; Sector&gt;&gt;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08520" y="6485756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* Se Anexa perfil curricular de integrantes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-108520" y="1268760"/>
            <a:ext cx="92258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endParaRPr lang="es-MX" sz="1800" dirty="0">
              <a:latin typeface="Corbe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Quien es la empresa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Cuando se funda y opera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Que necesidad resuelve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Como resuelve la necesidad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Que tamaño tiene en ventas, capital y empleados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Agregar fotos o logos de las marcas que maneja</a:t>
            </a:r>
          </a:p>
        </p:txBody>
      </p:sp>
    </p:spTree>
    <p:extLst>
      <p:ext uri="{BB962C8B-B14F-4D97-AF65-F5344CB8AC3E}">
        <p14:creationId xmlns:p14="http://schemas.microsoft.com/office/powerpoint/2010/main" val="79384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971600" y="-25860"/>
            <a:ext cx="6707088" cy="6825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400" dirty="0"/>
              <a:t>La Empresa</a:t>
            </a:r>
            <a:br>
              <a:rPr lang="es-MX" sz="2400" dirty="0"/>
            </a:br>
            <a:r>
              <a:rPr lang="es-MX" sz="2400" dirty="0"/>
              <a:t>El Equipo</a:t>
            </a:r>
          </a:p>
        </p:txBody>
      </p:sp>
      <p:graphicFrame>
        <p:nvGraphicFramePr>
          <p:cNvPr id="14" name="4 Diagrama"/>
          <p:cNvGraphicFramePr/>
          <p:nvPr>
            <p:extLst>
              <p:ext uri="{D42A27DB-BD31-4B8C-83A1-F6EECF244321}">
                <p14:modId xmlns:p14="http://schemas.microsoft.com/office/powerpoint/2010/main" val="1068152566"/>
              </p:ext>
            </p:extLst>
          </p:nvPr>
        </p:nvGraphicFramePr>
        <p:xfrm>
          <a:off x="1334273" y="3429000"/>
          <a:ext cx="5981742" cy="28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4 CuadroTexto"/>
          <p:cNvSpPr txBox="1"/>
          <p:nvPr/>
        </p:nvSpPr>
        <p:spPr>
          <a:xfrm>
            <a:off x="-81867" y="1047456"/>
            <a:ext cx="92258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endParaRPr lang="es-MX" sz="1800" dirty="0">
              <a:latin typeface="Corbe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Quienes son los fundadores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Como esta organizada la empresa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Mencionar si tiene un gobierno corporativo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Hacer una reseña en </a:t>
            </a:r>
            <a:r>
              <a:rPr lang="es-MX" sz="1800" dirty="0" err="1">
                <a:latin typeface="Corbel" pitchFamily="34" charset="0"/>
              </a:rPr>
              <a:t>bullets</a:t>
            </a:r>
            <a:r>
              <a:rPr lang="es-MX" sz="1800" dirty="0">
                <a:latin typeface="Corbel" pitchFamily="34" charset="0"/>
              </a:rPr>
              <a:t> del </a:t>
            </a:r>
            <a:r>
              <a:rPr lang="es-MX" sz="1800" dirty="0" err="1">
                <a:latin typeface="Corbel" pitchFamily="34" charset="0"/>
              </a:rPr>
              <a:t>curriculum</a:t>
            </a:r>
            <a:r>
              <a:rPr lang="es-MX" sz="1800" dirty="0">
                <a:latin typeface="Corbel" pitchFamily="34" charset="0"/>
              </a:rPr>
              <a:t> de principales ejecutivos</a:t>
            </a:r>
          </a:p>
        </p:txBody>
      </p:sp>
    </p:spTree>
    <p:extLst>
      <p:ext uri="{BB962C8B-B14F-4D97-AF65-F5344CB8AC3E}">
        <p14:creationId xmlns:p14="http://schemas.microsoft.com/office/powerpoint/2010/main" val="4114047427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907704" y="-34305"/>
            <a:ext cx="5304770" cy="83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defTabSz="685800" eaLnBrk="1" latinLnBrk="0" hangingPunct="1"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ym typeface="Montserrat"/>
              </a:rPr>
              <a:t>Necesidad</a:t>
            </a:r>
          </a:p>
        </p:txBody>
      </p:sp>
      <p:sp>
        <p:nvSpPr>
          <p:cNvPr id="98" name="Shape 98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135549" y="1124744"/>
            <a:ext cx="81822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r>
              <a:rPr lang="es-MX" sz="1800" dirty="0">
                <a:latin typeface="Corbel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Necesidad de tu clientes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Actualmente como la están resolviendo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Como tu producto resuelve la necesidad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Que te diferencia de los demás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Agrega fotos o referencias en video de tu producto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Describe el impacto del sector en el que se ubica tu mercado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PIB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Tamaño (#)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Establecimiento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22308913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99592" y="10308"/>
            <a:ext cx="6707088" cy="682552"/>
          </a:xfrm>
        </p:spPr>
        <p:txBody>
          <a:bodyPr/>
          <a:lstStyle/>
          <a:p>
            <a:r>
              <a:rPr lang="es-MX" sz="2400" dirty="0"/>
              <a:t>La Empresa</a:t>
            </a:r>
            <a:br>
              <a:rPr lang="es-MX" sz="2400" dirty="0"/>
            </a:br>
            <a:r>
              <a:rPr lang="es-MX" sz="2400" dirty="0"/>
              <a:t>Modelo de Negocio</a:t>
            </a:r>
          </a:p>
        </p:txBody>
      </p:sp>
      <p:sp>
        <p:nvSpPr>
          <p:cNvPr id="20" name="4 CuadroTexto"/>
          <p:cNvSpPr txBox="1"/>
          <p:nvPr/>
        </p:nvSpPr>
        <p:spPr>
          <a:xfrm>
            <a:off x="-81867" y="1047456"/>
            <a:ext cx="922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Describir en </a:t>
            </a:r>
            <a:r>
              <a:rPr lang="es-MX" sz="1800" dirty="0" err="1">
                <a:latin typeface="Corbel" pitchFamily="34" charset="0"/>
              </a:rPr>
              <a:t>bullets</a:t>
            </a:r>
            <a:r>
              <a:rPr lang="es-MX" sz="1800" dirty="0">
                <a:latin typeface="Corbel" pitchFamily="34" charset="0"/>
              </a:rPr>
              <a:t> y gráfico tipo CANVAS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>
                <a:latin typeface="Corbel" pitchFamily="34" charset="0"/>
              </a:rPr>
              <a:t>Como produce, comercializa y genera ingresos la empresa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1862826"/>
            <a:ext cx="954055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ES_tradnl" sz="2800" dirty="0">
                <a:latin typeface="Arial" charset="0"/>
                <a:cs typeface="Arial" charset="0"/>
              </a:rPr>
              <a:t>Modelo de Ingresos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z="1600">
                <a:latin typeface="Arial" charset="0"/>
                <a:cs typeface="Arial" charset="0"/>
              </a:rPr>
              <a:t>Describe la forma en que obtendrás ingresos (ventas) </a:t>
            </a:r>
          </a:p>
          <a:p>
            <a:pPr eaLnBrk="1" hangingPunct="1"/>
            <a:r>
              <a:rPr lang="es-ES_tradnl" sz="1600">
                <a:latin typeface="Arial" charset="0"/>
                <a:cs typeface="Arial" charset="0"/>
              </a:rPr>
              <a:t>Menciona a tus proveedores o alianzas estratégicas y a tus distribuidores.</a:t>
            </a:r>
          </a:p>
          <a:p>
            <a:pPr eaLnBrk="1" hangingPunct="1"/>
            <a:r>
              <a:rPr lang="es-ES_tradnl" sz="1600">
                <a:latin typeface="Arial" charset="0"/>
                <a:cs typeface="Arial" charset="0"/>
              </a:rPr>
              <a:t>Indica cómo es tu “ciclo de ventas”.</a:t>
            </a:r>
          </a:p>
          <a:p>
            <a:pPr eaLnBrk="1" hangingPunct="1"/>
            <a:r>
              <a:rPr lang="es-ES_tradnl" sz="1600">
                <a:latin typeface="Arial" charset="0"/>
                <a:cs typeface="Arial" charset="0"/>
              </a:rPr>
              <a:t>¿Que porcentaje de tus ingresos provienen de cada producto?</a:t>
            </a:r>
          </a:p>
          <a:p>
            <a:pPr eaLnBrk="1" hangingPunct="1"/>
            <a:r>
              <a:rPr lang="es-ES_tradnl" sz="1600">
                <a:latin typeface="Arial" charset="0"/>
                <a:cs typeface="Arial" charset="0"/>
              </a:rPr>
              <a:t>Indica el margen de utilidad de cada producto.</a:t>
            </a:r>
          </a:p>
          <a:p>
            <a:pPr eaLnBrk="1" hangingPunct="1"/>
            <a:r>
              <a:rPr lang="es-ES_tradnl" sz="1600">
                <a:latin typeface="Arial" charset="0"/>
                <a:cs typeface="Arial" charset="0"/>
              </a:rPr>
              <a:t>Se recomienda utilizar un diagrama de pasos para ilustrarlo.</a:t>
            </a: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971600" y="2924944"/>
          <a:ext cx="721523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38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MX" sz="2400" dirty="0"/>
              <a:t>SOLICITUD AL FONDO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85448"/>
              </p:ext>
            </p:extLst>
          </p:nvPr>
        </p:nvGraphicFramePr>
        <p:xfrm>
          <a:off x="2051720" y="1294059"/>
          <a:ext cx="4932040" cy="2123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11928463"/>
                    </a:ext>
                  </a:extLst>
                </a:gridCol>
                <a:gridCol w="1884041">
                  <a:extLst>
                    <a:ext uri="{9D8B030D-6E8A-4147-A177-3AD203B41FA5}">
                      <a16:colId xmlns:a16="http://schemas.microsoft.com/office/drawing/2014/main" val="3153634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dirty="0"/>
                        <a:t>Inversión</a:t>
                      </a:r>
                    </a:p>
                    <a:p>
                      <a:r>
                        <a:rPr lang="es-MX" sz="1800" dirty="0"/>
                        <a:t>Ronda Total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s-MX" sz="1800" dirty="0"/>
                        <a:t>$------ mdp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91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/>
                        <a:t>Participación al Fondo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____%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6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/>
                        <a:t>Periodo de Inversión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____ años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41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/>
                        <a:t>Plazo de Inversión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____ año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52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4190745"/>
                  </a:ext>
                </a:extLst>
              </a:tr>
            </a:tbl>
          </a:graphicData>
        </a:graphic>
      </p:graphicFrame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121737502"/>
              </p:ext>
            </p:extLst>
          </p:nvPr>
        </p:nvGraphicFramePr>
        <p:xfrm>
          <a:off x="0" y="3594577"/>
          <a:ext cx="6444208" cy="267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6655784" y="3822678"/>
            <a:ext cx="2395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Objetivo Esperados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err="1"/>
              <a:t>Bullets</a:t>
            </a:r>
            <a:r>
              <a:rPr lang="es-MX" sz="2000" dirty="0"/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err="1"/>
              <a:t>Bullets</a:t>
            </a:r>
            <a:r>
              <a:rPr lang="es-MX" sz="2000" dirty="0"/>
              <a:t>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err="1"/>
              <a:t>Bullets</a:t>
            </a:r>
            <a:r>
              <a:rPr lang="es-MX" sz="2000" dirty="0"/>
              <a:t> 3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91880" y="740233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1354888002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ema Mayan">
  <a:themeElements>
    <a:clrScheme name="Personalizado 2">
      <a:dk1>
        <a:srgbClr val="335675"/>
      </a:dk1>
      <a:lt1>
        <a:srgbClr val="FFFFFF"/>
      </a:lt1>
      <a:dk2>
        <a:srgbClr val="C6D9F0"/>
      </a:dk2>
      <a:lt2>
        <a:srgbClr val="1F497D"/>
      </a:lt2>
      <a:accent1>
        <a:srgbClr val="7F7F7F"/>
      </a:accent1>
      <a:accent2>
        <a:srgbClr val="000000"/>
      </a:accent2>
      <a:accent3>
        <a:srgbClr val="8DB3E2"/>
      </a:accent3>
      <a:accent4>
        <a:srgbClr val="C3D69B"/>
      </a:accent4>
      <a:accent5>
        <a:srgbClr val="92CDDC"/>
      </a:accent5>
      <a:accent6>
        <a:srgbClr val="C00000"/>
      </a:accent6>
      <a:hlink>
        <a:srgbClr val="0000FF"/>
      </a:hlink>
      <a:folHlink>
        <a:srgbClr val="00007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Mayan" id="{400EAE9B-BF46-4956-8CC5-631AA2128177}" vid="{99295BFE-27C9-4D20-8D00-EEE83F66A90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Forma de onda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Forma de onda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Mayan</Template>
  <TotalTime>8257</TotalTime>
  <Words>1241</Words>
  <Application>Microsoft Office PowerPoint</Application>
  <PresentationFormat>Presentación en pantalla (4:3)</PresentationFormat>
  <Paragraphs>292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Corbel</vt:lpstr>
      <vt:lpstr>Gill Sans</vt:lpstr>
      <vt:lpstr>Montserrat</vt:lpstr>
      <vt:lpstr>Times New Roman</vt:lpstr>
      <vt:lpstr>Wingdings</vt:lpstr>
      <vt:lpstr>Wingdings 2</vt:lpstr>
      <vt:lpstr>Tema Mayan</vt:lpstr>
      <vt:lpstr>Presentación de PowerPoint</vt:lpstr>
      <vt:lpstr>Guía para presentar tu Plan de Negocios Recomendaciones </vt:lpstr>
      <vt:lpstr>AGENDA</vt:lpstr>
      <vt:lpstr>La Empresa Sector: &lt;&lt; Sector&gt;&gt;</vt:lpstr>
      <vt:lpstr>La Empresa El Equipo</vt:lpstr>
      <vt:lpstr>Presentación de PowerPoint</vt:lpstr>
      <vt:lpstr>La Empresa Modelo de Negocio</vt:lpstr>
      <vt:lpstr>Modelo de Ingresos</vt:lpstr>
      <vt:lpstr>SOLICITUD AL FONDO</vt:lpstr>
      <vt:lpstr>Presentación de PowerPoint</vt:lpstr>
      <vt:lpstr>Producto/servicio</vt:lpstr>
      <vt:lpstr>Proceso de producción y ventas</vt:lpstr>
      <vt:lpstr>El Mercado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ANALISIS DEL PUNTO DE EQUILIBRIO</vt:lpstr>
      <vt:lpstr>ANALISIS DE RENTABILIDAD</vt:lpstr>
      <vt:lpstr>ANALISIS DE UTILIDADES RETENIDAS PARA REPARTIR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PC01</dc:creator>
  <cp:lastModifiedBy>FINANCIAL GROUP</cp:lastModifiedBy>
  <cp:revision>180</cp:revision>
  <cp:lastPrinted>2016-01-14T16:58:51Z</cp:lastPrinted>
  <dcterms:created xsi:type="dcterms:W3CDTF">2016-01-07T16:42:37Z</dcterms:created>
  <dcterms:modified xsi:type="dcterms:W3CDTF">2016-04-14T10:55:36Z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TC010690293082</vt:lpwstr>
  </property>
</Properties>
</file>